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
      <p:font typeface="Merriweathe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7.xml"/><Relationship Id="rId44" Type="http://schemas.openxmlformats.org/officeDocument/2006/relationships/font" Target="fonts/Merriweather-boldItalic.fntdata"/><Relationship Id="rId21" Type="http://schemas.openxmlformats.org/officeDocument/2006/relationships/slide" Target="slides/slide16.xml"/><Relationship Id="rId43" Type="http://schemas.openxmlformats.org/officeDocument/2006/relationships/font" Target="fonts/Merriweather-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30580cfe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30580cfe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39231acee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39231acee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39231acee_1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39231acee_1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39231ace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39231ace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30580cfe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30580cfe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33333"/>
                </a:solidFill>
                <a:highlight>
                  <a:srgbClr val="F7F7F7"/>
                </a:highlight>
              </a:rPr>
              <a:t>common way of characterizing a processor over a range of parameters such as supply voltage, clock frequency and temperature. When a defect occurs, the Shmoo plots are collected on a tester over multiple process corners and manual data review occurs to identify marginality and corner cases. This problem can get magnified when debugging yield problems.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39231acee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39231acee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39231acee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39231ace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39231acee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39231acee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39231ace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39231ace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39231acee_1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39231acee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e89e3ba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e89e3ba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39231acee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39231acee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39231acee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39231acee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39231acee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39231acee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development, yield starts very low, until the first yielding die is reached.</a:t>
            </a:r>
            <a:endParaRPr/>
          </a:p>
          <a:p>
            <a:pPr indent="0" lvl="0" marL="0" rtl="0" algn="l">
              <a:spcBef>
                <a:spcPts val="0"/>
              </a:spcBef>
              <a:spcAft>
                <a:spcPts val="0"/>
              </a:spcAft>
              <a:buNone/>
            </a:pPr>
            <a:r>
              <a:rPr lang="en"/>
              <a:t> After that, yield increase rapidly during development and saturates during maturity.</a:t>
            </a:r>
            <a:endParaRPr/>
          </a:p>
          <a:p>
            <a:pPr indent="0" lvl="0" marL="0" rtl="0" algn="l">
              <a:spcBef>
                <a:spcPts val="0"/>
              </a:spcBef>
              <a:spcAft>
                <a:spcPts val="0"/>
              </a:spcAft>
              <a:buNone/>
            </a:pPr>
            <a:r>
              <a:rPr lang="en"/>
              <a:t>typical fab yields are greater than 90% (this is the cumulative yield of all the individual stations)</a:t>
            </a:r>
            <a:endParaRPr/>
          </a:p>
          <a:p>
            <a:pPr indent="0" lvl="0" marL="0" rtl="0" algn="l">
              <a:spcBef>
                <a:spcPts val="0"/>
              </a:spcBef>
              <a:spcAft>
                <a:spcPts val="0"/>
              </a:spcAft>
              <a:buNone/>
            </a:pPr>
            <a:r>
              <a:rPr lang="en"/>
              <a:t>Yield decreases slightly during transition to the next technology, since the number of wafers produced decreases.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39231acee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39231acee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39231acee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39231acee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39231acee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39231acee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39231acee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39231acee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739231acee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39231acee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Implementations of OPC, PSM, and tiling were not carried out by the product designers, but rather by a separate mask layout department serving as an interface between design and manufacturing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739231acee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39231acee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39231ace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39231acee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Example next page</a:t>
            </a:r>
            <a:endParaRPr/>
          </a:p>
          <a:p>
            <a:pPr indent="0" lvl="0" marL="0" rtl="0" algn="l">
              <a:spcBef>
                <a:spcPts val="0"/>
              </a:spcBef>
              <a:spcAft>
                <a:spcPts val="0"/>
              </a:spcAft>
              <a:buNone/>
            </a:pPr>
            <a:r>
              <a:rPr lang="en"/>
              <a:t>2. For example, during demand downturns, the number of in-line inspection points and the sampling rate are increased to gather more information and improve precision. The amount of inspection is set much higher for lead products in new technologies than for mature products and technologies</a:t>
            </a:r>
            <a:endParaRPr/>
          </a:p>
          <a:p>
            <a:pPr indent="0" lvl="0" marL="0" rtl="0" algn="l">
              <a:spcBef>
                <a:spcPts val="0"/>
              </a:spcBef>
              <a:spcAft>
                <a:spcPts val="0"/>
              </a:spcAft>
              <a:buNone/>
            </a:pPr>
            <a:r>
              <a:rPr lang="en"/>
              <a:t>3.. For example, poisoned vias could be detected by re-focusing the inspection equipment to view the bottom of the vias rather in lieu of the standard focus to search for surface defects.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e89e3ba61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e89e3ba61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39231ace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39231ace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6e89e3ba61_2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e89e3ba61_2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830580cfe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30580cfe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1438d7c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1438d7c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39231acee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9231acee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81396b1cf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1396b1cf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39231acee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39231acee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Fab yield is related to the individual station yields in the fab. </a:t>
            </a:r>
            <a:endParaRPr/>
          </a:p>
          <a:p>
            <a:pPr indent="0" lvl="0" marL="0" rtl="0" algn="l">
              <a:spcBef>
                <a:spcPts val="0"/>
              </a:spcBef>
              <a:spcAft>
                <a:spcPts val="0"/>
              </a:spcAft>
              <a:buNone/>
            </a:pPr>
            <a:r>
              <a:rPr lang="en"/>
              <a:t>Sort yield is related to e-test and die yield is after packaging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30580cfe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30580cfe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7209475" y="3380723"/>
            <a:ext cx="1622827" cy="1622850"/>
          </a:xfrm>
          <a:prstGeom prst="rect">
            <a:avLst/>
          </a:prstGeom>
          <a:noFill/>
          <a:ln>
            <a:noFill/>
          </a:ln>
        </p:spPr>
      </p:pic>
      <p:sp>
        <p:nvSpPr>
          <p:cNvPr id="15" name="Google Shape;15;p2"/>
          <p:cNvSpPr txBox="1"/>
          <p:nvPr/>
        </p:nvSpPr>
        <p:spPr>
          <a:xfrm>
            <a:off x="4457525" y="3380713"/>
            <a:ext cx="2834400" cy="128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S</a:t>
            </a:r>
            <a:r>
              <a:rPr lang="en" sz="2400">
                <a:solidFill>
                  <a:srgbClr val="FF660C"/>
                </a:solidFill>
                <a:latin typeface="Roboto"/>
                <a:ea typeface="Roboto"/>
                <a:cs typeface="Roboto"/>
                <a:sym typeface="Roboto"/>
              </a:rPr>
              <a:t>emiconductor</a:t>
            </a:r>
            <a:r>
              <a:rPr lang="en" sz="2400">
                <a:solidFill>
                  <a:srgbClr val="B45705"/>
                </a:solidFill>
                <a:latin typeface="Roboto"/>
                <a:ea typeface="Roboto"/>
                <a:cs typeface="Roboto"/>
                <a:sym typeface="Roboto"/>
              </a:rPr>
              <a:t> </a:t>
            </a:r>
            <a:endParaRPr sz="2400">
              <a:solidFill>
                <a:srgbClr val="B45705"/>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C</a:t>
            </a:r>
            <a:r>
              <a:rPr lang="en" sz="2400">
                <a:solidFill>
                  <a:srgbClr val="FF660C"/>
                </a:solidFill>
                <a:latin typeface="Roboto"/>
                <a:ea typeface="Roboto"/>
                <a:cs typeface="Roboto"/>
                <a:sym typeface="Roboto"/>
              </a:rPr>
              <a:t>areer</a:t>
            </a:r>
            <a:endParaRPr sz="2400">
              <a:solidFill>
                <a:srgbClr val="FF660C"/>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R</a:t>
            </a:r>
            <a:r>
              <a:rPr lang="en" sz="2400">
                <a:solidFill>
                  <a:srgbClr val="FF660C"/>
                </a:solidFill>
                <a:latin typeface="Roboto"/>
                <a:ea typeface="Roboto"/>
                <a:cs typeface="Roboto"/>
                <a:sym typeface="Roboto"/>
              </a:rPr>
              <a:t>eadiness</a:t>
            </a:r>
            <a:r>
              <a:rPr lang="en" sz="2400">
                <a:solidFill>
                  <a:srgbClr val="FF9900"/>
                </a:solidFill>
                <a:latin typeface="Roboto"/>
                <a:ea typeface="Roboto"/>
                <a:cs typeface="Roboto"/>
                <a:sym typeface="Roboto"/>
              </a:rPr>
              <a:t> </a:t>
            </a:r>
            <a:endParaRPr sz="2400">
              <a:solidFill>
                <a:srgbClr val="FF9900"/>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O</a:t>
            </a:r>
            <a:r>
              <a:rPr lang="en" sz="2400">
                <a:solidFill>
                  <a:srgbClr val="FF660C"/>
                </a:solidFill>
                <a:latin typeface="Roboto"/>
                <a:ea typeface="Roboto"/>
                <a:cs typeface="Roboto"/>
                <a:sym typeface="Roboto"/>
              </a:rPr>
              <a:t>rganization </a:t>
            </a:r>
            <a:endParaRPr sz="2400">
              <a:solidFill>
                <a:srgbClr val="FF660C"/>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6" name="Shape 56"/>
        <p:cNvGrpSpPr/>
        <p:nvPr/>
      </p:nvGrpSpPr>
      <p:grpSpPr>
        <a:xfrm>
          <a:off x="0" y="0"/>
          <a:ext cx="0" cy="0"/>
          <a:chOff x="0" y="0"/>
          <a:chExt cx="0" cy="0"/>
        </a:xfrm>
      </p:grpSpPr>
      <p:sp>
        <p:nvSpPr>
          <p:cNvPr id="57" name="Google Shape;57;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8" name="Google Shape;58;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6" name="Shape 16"/>
        <p:cNvGrpSpPr/>
        <p:nvPr/>
      </p:nvGrpSpPr>
      <p:grpSpPr>
        <a:xfrm>
          <a:off x="0" y="0"/>
          <a:ext cx="0" cy="0"/>
          <a:chOff x="0" y="0"/>
          <a:chExt cx="0" cy="0"/>
        </a:xfrm>
      </p:grpSpPr>
      <p:sp>
        <p:nvSpPr>
          <p:cNvPr id="17" name="Google Shape;17;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8" name="Google Shape;18;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9" name="Google Shape;19;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4" name="Google Shape;24;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5" name="Google Shape;25;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6" name="Google Shape;26;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1" name="Google Shape;31;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2" name="Google Shape;32;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 name="Google Shape;3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1" name="Google Shape;41;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3" name="Shape 43"/>
        <p:cNvGrpSpPr/>
        <p:nvPr/>
      </p:nvGrpSpPr>
      <p:grpSpPr>
        <a:xfrm>
          <a:off x="0" y="0"/>
          <a:ext cx="0" cy="0"/>
          <a:chOff x="0" y="0"/>
          <a:chExt cx="0" cy="0"/>
        </a:xfrm>
      </p:grpSpPr>
      <p:sp>
        <p:nvSpPr>
          <p:cNvPr id="44" name="Google Shape;44;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9" name="Google Shape;49;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0" name="Google Shape;50;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247200" y="88250"/>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SCRO GBM #12</a:t>
            </a:r>
            <a:endParaRPr/>
          </a:p>
        </p:txBody>
      </p:sp>
      <p:sp>
        <p:nvSpPr>
          <p:cNvPr id="67" name="Google Shape;67;p13"/>
          <p:cNvSpPr txBox="1"/>
          <p:nvPr>
            <p:ph idx="1" type="subTitle"/>
          </p:nvPr>
        </p:nvSpPr>
        <p:spPr>
          <a:xfrm>
            <a:off x="247200" y="761450"/>
            <a:ext cx="51705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Welcome new and returning members</a:t>
            </a:r>
            <a:endParaRPr sz="1800"/>
          </a:p>
          <a:p>
            <a:pPr indent="0" lvl="0" marL="0" rtl="0" algn="l">
              <a:spcBef>
                <a:spcPts val="0"/>
              </a:spcBef>
              <a:spcAft>
                <a:spcPts val="0"/>
              </a:spcAft>
              <a:buNone/>
            </a:pPr>
            <a:r>
              <a:rPr b="1" lang="en" sz="1800">
                <a:solidFill>
                  <a:srgbClr val="FF660C"/>
                </a:solidFill>
              </a:rPr>
              <a:t>Yield Fundamentals</a:t>
            </a:r>
            <a:endParaRPr b="1" sz="1800">
              <a:solidFill>
                <a:srgbClr val="FF660C"/>
              </a:solidFill>
            </a:endParaRPr>
          </a:p>
          <a:p>
            <a:pPr indent="0" lvl="0" marL="0" rtl="0" algn="l">
              <a:spcBef>
                <a:spcPts val="0"/>
              </a:spcBef>
              <a:spcAft>
                <a:spcPts val="0"/>
              </a:spcAft>
              <a:buNone/>
            </a:pPr>
            <a:r>
              <a:rPr b="1" lang="en" sz="1800">
                <a:solidFill>
                  <a:srgbClr val="FF660C"/>
                </a:solidFill>
              </a:rPr>
              <a:t>Aly Garcia</a:t>
            </a:r>
            <a:endParaRPr b="1" sz="1800">
              <a:solidFill>
                <a:srgbClr val="FF660C"/>
              </a:solidFill>
            </a:endParaRPr>
          </a:p>
        </p:txBody>
      </p:sp>
      <p:pic>
        <p:nvPicPr>
          <p:cNvPr id="68" name="Google Shape;68;p13"/>
          <p:cNvPicPr preferRelativeResize="0"/>
          <p:nvPr/>
        </p:nvPicPr>
        <p:blipFill>
          <a:blip r:embed="rId3">
            <a:alphaModFix/>
          </a:blip>
          <a:stretch>
            <a:fillRect/>
          </a:stretch>
        </p:blipFill>
        <p:spPr>
          <a:xfrm>
            <a:off x="1511349" y="4300900"/>
            <a:ext cx="2576125" cy="701200"/>
          </a:xfrm>
          <a:prstGeom prst="rect">
            <a:avLst/>
          </a:prstGeom>
          <a:noFill/>
          <a:ln>
            <a:noFill/>
          </a:ln>
        </p:spPr>
      </p:pic>
      <p:sp>
        <p:nvSpPr>
          <p:cNvPr id="69" name="Google Shape;69;p13"/>
          <p:cNvSpPr txBox="1"/>
          <p:nvPr/>
        </p:nvSpPr>
        <p:spPr>
          <a:xfrm>
            <a:off x="1483313" y="3986725"/>
            <a:ext cx="2632200" cy="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Special thanks to our sponsor:</a:t>
            </a:r>
            <a:endParaRPr>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FF660C"/>
              </a:buClr>
              <a:buSzPts val="2800"/>
              <a:buAutoNum type="arabicPeriod"/>
            </a:pPr>
            <a:r>
              <a:rPr lang="en"/>
              <a:t>Wafer Fabrication Yield aka Fab Yield</a:t>
            </a:r>
            <a:endParaRPr/>
          </a:p>
        </p:txBody>
      </p:sp>
      <p:sp>
        <p:nvSpPr>
          <p:cNvPr id="132" name="Google Shape;132;p22"/>
          <p:cNvSpPr txBox="1"/>
          <p:nvPr/>
        </p:nvSpPr>
        <p:spPr>
          <a:xfrm>
            <a:off x="311725" y="1408525"/>
            <a:ext cx="8718000" cy="3564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R</a:t>
            </a:r>
            <a:r>
              <a:rPr lang="en" sz="1800">
                <a:latin typeface="Roboto"/>
                <a:ea typeface="Roboto"/>
                <a:cs typeface="Roboto"/>
                <a:sym typeface="Roboto"/>
              </a:rPr>
              <a:t>atio of the total number of wafers that come out of the fab (after the end of all the individual processes, including measurement) to the total number of wafers that were started in the fab</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Cumulative</a:t>
            </a:r>
            <a:r>
              <a:rPr lang="en" sz="1800">
                <a:latin typeface="Roboto"/>
                <a:ea typeface="Roboto"/>
                <a:cs typeface="Roboto"/>
                <a:sym typeface="Roboto"/>
              </a:rPr>
              <a:t> yield is taken since wafers go </a:t>
            </a:r>
            <a:r>
              <a:rPr lang="en" sz="1800">
                <a:latin typeface="Roboto"/>
                <a:ea typeface="Roboto"/>
                <a:cs typeface="Roboto"/>
                <a:sym typeface="Roboto"/>
              </a:rPr>
              <a:t>through</a:t>
            </a:r>
            <a:r>
              <a:rPr lang="en" sz="1800">
                <a:latin typeface="Roboto"/>
                <a:ea typeface="Roboto"/>
                <a:cs typeface="Roboto"/>
                <a:sym typeface="Roboto"/>
              </a:rPr>
              <a:t> so many individual steps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However, for each step you can have a yield </a:t>
            </a:r>
            <a:r>
              <a:rPr lang="en" sz="1800">
                <a:latin typeface="Roboto"/>
                <a:ea typeface="Roboto"/>
                <a:cs typeface="Roboto"/>
                <a:sym typeface="Roboto"/>
              </a:rPr>
              <a:t>parameter</a:t>
            </a:r>
            <a:r>
              <a:rPr lang="en" sz="1800">
                <a:latin typeface="Roboto"/>
                <a:ea typeface="Roboto"/>
                <a:cs typeface="Roboto"/>
                <a:sym typeface="Roboto"/>
              </a:rPr>
              <a:t> called: Station yield</a:t>
            </a:r>
            <a:endParaRPr sz="1800">
              <a:latin typeface="Roboto"/>
              <a:ea typeface="Roboto"/>
              <a:cs typeface="Roboto"/>
              <a:sym typeface="Roboto"/>
            </a:endParaRPr>
          </a:p>
        </p:txBody>
      </p:sp>
      <p:pic>
        <p:nvPicPr>
          <p:cNvPr id="133" name="Google Shape;133;p22"/>
          <p:cNvPicPr preferRelativeResize="0"/>
          <p:nvPr/>
        </p:nvPicPr>
        <p:blipFill>
          <a:blip r:embed="rId3">
            <a:alphaModFix/>
          </a:blip>
          <a:stretch>
            <a:fillRect/>
          </a:stretch>
        </p:blipFill>
        <p:spPr>
          <a:xfrm>
            <a:off x="754563" y="3803350"/>
            <a:ext cx="4829175" cy="647700"/>
          </a:xfrm>
          <a:prstGeom prst="rect">
            <a:avLst/>
          </a:prstGeom>
          <a:noFill/>
          <a:ln>
            <a:noFill/>
          </a:ln>
        </p:spPr>
      </p:pic>
      <p:pic>
        <p:nvPicPr>
          <p:cNvPr id="134" name="Google Shape;134;p22"/>
          <p:cNvPicPr preferRelativeResize="0"/>
          <p:nvPr/>
        </p:nvPicPr>
        <p:blipFill>
          <a:blip r:embed="rId4">
            <a:alphaModFix/>
          </a:blip>
          <a:stretch>
            <a:fillRect/>
          </a:stretch>
        </p:blipFill>
        <p:spPr>
          <a:xfrm>
            <a:off x="754575" y="4470501"/>
            <a:ext cx="6586500" cy="502625"/>
          </a:xfrm>
          <a:prstGeom prst="rect">
            <a:avLst/>
          </a:prstGeom>
          <a:noFill/>
          <a:ln>
            <a:noFill/>
          </a:ln>
        </p:spPr>
      </p:pic>
      <p:sp>
        <p:nvSpPr>
          <p:cNvPr id="135" name="Google Shape;135;p22"/>
          <p:cNvSpPr txBox="1"/>
          <p:nvPr/>
        </p:nvSpPr>
        <p:spPr>
          <a:xfrm>
            <a:off x="828725" y="4184313"/>
            <a:ext cx="27432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Roboto"/>
                <a:ea typeface="Roboto"/>
                <a:cs typeface="Roboto"/>
                <a:sym typeface="Roboto"/>
              </a:rPr>
              <a:t>Therefore</a:t>
            </a:r>
            <a:r>
              <a:rPr lang="en">
                <a:solidFill>
                  <a:srgbClr val="434343"/>
                </a:solidFill>
                <a:latin typeface="Roboto"/>
                <a:ea typeface="Roboto"/>
                <a:cs typeface="Roboto"/>
                <a:sym typeface="Roboto"/>
              </a:rPr>
              <a:t>:</a:t>
            </a:r>
            <a:endParaRPr>
              <a:solidFill>
                <a:srgbClr val="434343"/>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FF660C"/>
              </a:buClr>
              <a:buSzPts val="2800"/>
              <a:buAutoNum type="arabicPeriod"/>
            </a:pPr>
            <a:r>
              <a:rPr lang="en"/>
              <a:t>Wafer Fabrication Yield aka Fab Yield</a:t>
            </a:r>
            <a:endParaRPr/>
          </a:p>
        </p:txBody>
      </p:sp>
      <p:sp>
        <p:nvSpPr>
          <p:cNvPr id="141" name="Google Shape;141;p23"/>
          <p:cNvSpPr txBox="1"/>
          <p:nvPr/>
        </p:nvSpPr>
        <p:spPr>
          <a:xfrm>
            <a:off x="311725" y="1408525"/>
            <a:ext cx="4260300" cy="3564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Factors that affect overall fab yield:</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Number of processing steps</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Wafer breakage and warping</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Process Variation or spec limits for each process </a:t>
            </a:r>
            <a:endParaRPr sz="1800">
              <a:latin typeface="Roboto"/>
              <a:ea typeface="Roboto"/>
              <a:cs typeface="Roboto"/>
              <a:sym typeface="Roboto"/>
            </a:endParaRPr>
          </a:p>
          <a:p>
            <a:pPr indent="-342900" lvl="2" marL="1371600" rtl="0" algn="l">
              <a:spcBef>
                <a:spcPts val="0"/>
              </a:spcBef>
              <a:spcAft>
                <a:spcPts val="0"/>
              </a:spcAft>
              <a:buSzPts val="1800"/>
              <a:buFont typeface="Roboto"/>
              <a:buChar char="■"/>
            </a:pPr>
            <a:r>
              <a:rPr lang="en" sz="1800">
                <a:latin typeface="Roboto"/>
                <a:ea typeface="Roboto"/>
                <a:cs typeface="Roboto"/>
                <a:sym typeface="Roboto"/>
              </a:rPr>
              <a:t>If spec limits too loose- lower yield may occur</a:t>
            </a:r>
            <a:endParaRPr sz="1800">
              <a:latin typeface="Roboto"/>
              <a:ea typeface="Roboto"/>
              <a:cs typeface="Roboto"/>
              <a:sym typeface="Roboto"/>
            </a:endParaRPr>
          </a:p>
          <a:p>
            <a:pPr indent="-342900" lvl="2" marL="1371600" rtl="0" algn="l">
              <a:spcBef>
                <a:spcPts val="0"/>
              </a:spcBef>
              <a:spcAft>
                <a:spcPts val="0"/>
              </a:spcAft>
              <a:buSzPts val="1800"/>
              <a:buFont typeface="Roboto"/>
              <a:buChar char="■"/>
            </a:pPr>
            <a:r>
              <a:rPr lang="en" sz="1800">
                <a:latin typeface="Roboto"/>
                <a:ea typeface="Roboto"/>
                <a:cs typeface="Roboto"/>
                <a:sym typeface="Roboto"/>
              </a:rPr>
              <a:t>If spec limits too tight-lower station yield ∴ fab yield</a:t>
            </a:r>
            <a:endParaRPr sz="1800">
              <a:latin typeface="Roboto"/>
              <a:ea typeface="Roboto"/>
              <a:cs typeface="Roboto"/>
              <a:sym typeface="Roboto"/>
            </a:endParaRPr>
          </a:p>
          <a:p>
            <a:pPr indent="0" lvl="0" marL="1371600" rtl="0" algn="l">
              <a:spcBef>
                <a:spcPts val="0"/>
              </a:spcBef>
              <a:spcAft>
                <a:spcPts val="0"/>
              </a:spcAft>
              <a:buNone/>
            </a:pPr>
            <a:r>
              <a:t/>
            </a:r>
            <a:endParaRPr sz="1800">
              <a:latin typeface="Roboto"/>
              <a:ea typeface="Roboto"/>
              <a:cs typeface="Roboto"/>
              <a:sym typeface="Roboto"/>
            </a:endParaRPr>
          </a:p>
        </p:txBody>
      </p:sp>
      <p:pic>
        <p:nvPicPr>
          <p:cNvPr id="142" name="Google Shape;142;p23"/>
          <p:cNvPicPr preferRelativeResize="0"/>
          <p:nvPr/>
        </p:nvPicPr>
        <p:blipFill>
          <a:blip r:embed="rId3">
            <a:alphaModFix/>
          </a:blip>
          <a:stretch>
            <a:fillRect/>
          </a:stretch>
        </p:blipFill>
        <p:spPr>
          <a:xfrm>
            <a:off x="5150400" y="1408525"/>
            <a:ext cx="3874475" cy="3451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Variation: Cp and Cpk </a:t>
            </a:r>
            <a:endParaRPr/>
          </a:p>
        </p:txBody>
      </p:sp>
      <p:pic>
        <p:nvPicPr>
          <p:cNvPr id="148" name="Google Shape;148;p24"/>
          <p:cNvPicPr preferRelativeResize="0"/>
          <p:nvPr/>
        </p:nvPicPr>
        <p:blipFill rotWithShape="1">
          <a:blip r:embed="rId3">
            <a:alphaModFix/>
          </a:blip>
          <a:srcRect b="17884" l="0" r="0" t="0"/>
          <a:stretch/>
        </p:blipFill>
        <p:spPr>
          <a:xfrm>
            <a:off x="6249127" y="1362275"/>
            <a:ext cx="2801848" cy="3693099"/>
          </a:xfrm>
          <a:prstGeom prst="rect">
            <a:avLst/>
          </a:prstGeom>
          <a:noFill/>
          <a:ln>
            <a:noFill/>
          </a:ln>
        </p:spPr>
      </p:pic>
      <p:pic>
        <p:nvPicPr>
          <p:cNvPr id="149" name="Google Shape;149;p24"/>
          <p:cNvPicPr preferRelativeResize="0"/>
          <p:nvPr/>
        </p:nvPicPr>
        <p:blipFill rotWithShape="1">
          <a:blip r:embed="rId4">
            <a:alphaModFix/>
          </a:blip>
          <a:srcRect b="0" l="24732" r="0" t="83207"/>
          <a:stretch/>
        </p:blipFill>
        <p:spPr>
          <a:xfrm>
            <a:off x="1326525" y="3909825"/>
            <a:ext cx="2907125" cy="1041151"/>
          </a:xfrm>
          <a:prstGeom prst="rect">
            <a:avLst/>
          </a:prstGeom>
          <a:noFill/>
          <a:ln>
            <a:noFill/>
          </a:ln>
        </p:spPr>
      </p:pic>
      <p:sp>
        <p:nvSpPr>
          <p:cNvPr id="150" name="Google Shape;150;p24"/>
          <p:cNvSpPr txBox="1"/>
          <p:nvPr/>
        </p:nvSpPr>
        <p:spPr>
          <a:xfrm>
            <a:off x="149200" y="1362275"/>
            <a:ext cx="5832600" cy="3000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Cp and Cpk measure how consistent you are to around your average performance.</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Larger is better. The larger Cpk is, the less likely it is that any item will be outside the specification limits.</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The ‘k’ stands for ‘centralizing factor.’ The index takes into consideration the fact that your data is maybe not centered.</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Cpk tells us what a process is capable of doing in future, assuming it remains in a state of statistical control.</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660C"/>
                </a:solidFill>
              </a:rPr>
              <a:t>2.</a:t>
            </a:r>
            <a:r>
              <a:rPr lang="en"/>
              <a:t> Wafer Sort Yield</a:t>
            </a:r>
            <a:endParaRPr/>
          </a:p>
        </p:txBody>
      </p:sp>
      <p:sp>
        <p:nvSpPr>
          <p:cNvPr id="156" name="Google Shape;156;p25"/>
          <p:cNvSpPr txBox="1"/>
          <p:nvPr/>
        </p:nvSpPr>
        <p:spPr>
          <a:xfrm>
            <a:off x="170425" y="1428075"/>
            <a:ext cx="8661900" cy="35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oboto"/>
                <a:ea typeface="Roboto"/>
                <a:cs typeface="Roboto"/>
                <a:sym typeface="Roboto"/>
              </a:rPr>
              <a:t>Yield: </a:t>
            </a:r>
            <a:r>
              <a:rPr lang="en" sz="1800">
                <a:latin typeface="Roboto"/>
                <a:ea typeface="Roboto"/>
                <a:cs typeface="Roboto"/>
                <a:sym typeface="Roboto"/>
              </a:rPr>
              <a:t>R</a:t>
            </a:r>
            <a:r>
              <a:rPr lang="en" sz="1800">
                <a:latin typeface="Roboto"/>
                <a:ea typeface="Roboto"/>
                <a:cs typeface="Roboto"/>
                <a:sym typeface="Roboto"/>
              </a:rPr>
              <a:t>atio of the number of good (functioning) dies (after electrical testing) to the total number of dies in the wafer</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Sort Yield depends on:</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1. </a:t>
            </a:r>
            <a:r>
              <a:rPr b="1" lang="en" sz="1800">
                <a:latin typeface="Roboto"/>
                <a:ea typeface="Roboto"/>
                <a:cs typeface="Roboto"/>
                <a:sym typeface="Roboto"/>
              </a:rPr>
              <a:t>Wafer diameter:</a:t>
            </a:r>
            <a:r>
              <a:rPr lang="en" sz="1800">
                <a:latin typeface="Roboto"/>
                <a:ea typeface="Roboto"/>
                <a:cs typeface="Roboto"/>
                <a:sym typeface="Roboto"/>
              </a:rPr>
              <a:t>  wafer diameter ⬆   →   number of edge dies ⬇ </a:t>
            </a:r>
            <a:r>
              <a:rPr b="1" lang="en" sz="1800">
                <a:latin typeface="Roboto"/>
                <a:ea typeface="Roboto"/>
                <a:cs typeface="Roboto"/>
                <a:sym typeface="Roboto"/>
              </a:rPr>
              <a:t> </a:t>
            </a:r>
            <a:r>
              <a:rPr lang="en" sz="1800">
                <a:latin typeface="Roboto"/>
                <a:ea typeface="Roboto"/>
                <a:cs typeface="Roboto"/>
                <a:sym typeface="Roboto"/>
              </a:rPr>
              <a:t>→ </a:t>
            </a:r>
            <a:r>
              <a:rPr b="1" lang="en" sz="1800">
                <a:latin typeface="Roboto"/>
                <a:ea typeface="Roboto"/>
                <a:cs typeface="Roboto"/>
                <a:sym typeface="Roboto"/>
              </a:rPr>
              <a:t> </a:t>
            </a:r>
            <a:r>
              <a:rPr lang="en" sz="1800">
                <a:latin typeface="Roboto"/>
                <a:ea typeface="Roboto"/>
                <a:cs typeface="Roboto"/>
                <a:sym typeface="Roboto"/>
              </a:rPr>
              <a:t>yield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2.</a:t>
            </a:r>
            <a:r>
              <a:rPr b="1" lang="en" sz="1800">
                <a:latin typeface="Roboto"/>
                <a:ea typeface="Roboto"/>
                <a:cs typeface="Roboto"/>
                <a:sym typeface="Roboto"/>
              </a:rPr>
              <a:t> Die area: </a:t>
            </a:r>
            <a:r>
              <a:rPr lang="en" sz="1800">
                <a:latin typeface="Roboto"/>
                <a:ea typeface="Roboto"/>
                <a:cs typeface="Roboto"/>
                <a:sym typeface="Roboto"/>
              </a:rPr>
              <a:t> die area ⬆   →   yield ⬇</a:t>
            </a:r>
            <a:endParaRPr sz="1800">
              <a:latin typeface="Roboto"/>
              <a:ea typeface="Roboto"/>
              <a:cs typeface="Roboto"/>
              <a:sym typeface="Roboto"/>
            </a:endParaRPr>
          </a:p>
          <a:p>
            <a:pPr indent="457200" lvl="0" marL="0" rtl="0" algn="l">
              <a:spcBef>
                <a:spcPts val="0"/>
              </a:spcBef>
              <a:spcAft>
                <a:spcPts val="0"/>
              </a:spcAft>
              <a:buNone/>
            </a:pPr>
            <a:r>
              <a:rPr lang="en" sz="1800">
                <a:latin typeface="Roboto"/>
                <a:ea typeface="Roboto"/>
                <a:cs typeface="Roboto"/>
                <a:sym typeface="Roboto"/>
              </a:rPr>
              <a:t>If you have a large </a:t>
            </a:r>
            <a:r>
              <a:rPr b="1" lang="en" sz="1800">
                <a:latin typeface="Roboto"/>
                <a:ea typeface="Roboto"/>
                <a:cs typeface="Roboto"/>
                <a:sym typeface="Roboto"/>
              </a:rPr>
              <a:t>die area</a:t>
            </a:r>
            <a:r>
              <a:rPr lang="en" sz="1800">
                <a:latin typeface="Roboto"/>
                <a:ea typeface="Roboto"/>
                <a:cs typeface="Roboto"/>
                <a:sym typeface="Roboto"/>
              </a:rPr>
              <a:t>, you can increase </a:t>
            </a:r>
            <a:r>
              <a:rPr b="1" lang="en" sz="1800">
                <a:latin typeface="Roboto"/>
                <a:ea typeface="Roboto"/>
                <a:cs typeface="Roboto"/>
                <a:sym typeface="Roboto"/>
              </a:rPr>
              <a:t>wafer diameter </a:t>
            </a:r>
            <a:r>
              <a:rPr lang="en" sz="1800">
                <a:latin typeface="Roboto"/>
                <a:ea typeface="Roboto"/>
                <a:cs typeface="Roboto"/>
                <a:sym typeface="Roboto"/>
              </a:rPr>
              <a:t>to increase </a:t>
            </a:r>
            <a:r>
              <a:rPr b="1" lang="en" sz="1800">
                <a:latin typeface="Roboto"/>
                <a:ea typeface="Roboto"/>
                <a:cs typeface="Roboto"/>
                <a:sym typeface="Roboto"/>
              </a:rPr>
              <a:t>yield</a:t>
            </a:r>
            <a:endParaRPr b="1" sz="1800">
              <a:latin typeface="Roboto"/>
              <a:ea typeface="Roboto"/>
              <a:cs typeface="Roboto"/>
              <a:sym typeface="Roboto"/>
            </a:endParaRPr>
          </a:p>
          <a:p>
            <a:pPr indent="457200" lvl="0" marL="0" rtl="0" algn="l">
              <a:spcBef>
                <a:spcPts val="0"/>
              </a:spcBef>
              <a:spcAft>
                <a:spcPts val="0"/>
              </a:spcAft>
              <a:buNone/>
            </a:pPr>
            <a:r>
              <a:t/>
            </a:r>
            <a:endParaRPr b="1"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3.</a:t>
            </a:r>
            <a:r>
              <a:rPr b="1" lang="en" sz="1800">
                <a:latin typeface="Roboto"/>
                <a:ea typeface="Roboto"/>
                <a:cs typeface="Roboto"/>
                <a:sym typeface="Roboto"/>
              </a:rPr>
              <a:t> Number of processing steps:</a:t>
            </a:r>
            <a:r>
              <a:rPr lang="en" sz="1800">
                <a:latin typeface="Roboto"/>
                <a:ea typeface="Roboto"/>
                <a:cs typeface="Roboto"/>
                <a:sym typeface="Roboto"/>
              </a:rPr>
              <a:t> number of process steps⬆    →   defect density⬆ </a:t>
            </a:r>
            <a:endParaRPr sz="18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Shmoo Plots: What are they?</a:t>
            </a:r>
            <a:endParaRPr/>
          </a:p>
        </p:txBody>
      </p:sp>
      <p:pic>
        <p:nvPicPr>
          <p:cNvPr id="162" name="Google Shape;162;p26"/>
          <p:cNvPicPr preferRelativeResize="0"/>
          <p:nvPr/>
        </p:nvPicPr>
        <p:blipFill>
          <a:blip r:embed="rId3">
            <a:alphaModFix/>
          </a:blip>
          <a:stretch>
            <a:fillRect/>
          </a:stretch>
        </p:blipFill>
        <p:spPr>
          <a:xfrm>
            <a:off x="152400" y="3076175"/>
            <a:ext cx="8839201" cy="1916311"/>
          </a:xfrm>
          <a:prstGeom prst="rect">
            <a:avLst/>
          </a:prstGeom>
          <a:noFill/>
          <a:ln>
            <a:noFill/>
          </a:ln>
        </p:spPr>
      </p:pic>
      <p:sp>
        <p:nvSpPr>
          <p:cNvPr id="163" name="Google Shape;163;p26"/>
          <p:cNvSpPr txBox="1"/>
          <p:nvPr/>
        </p:nvSpPr>
        <p:spPr>
          <a:xfrm>
            <a:off x="-119050" y="1312350"/>
            <a:ext cx="9310800" cy="2518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Shmoo Plots show the passing vs failing characteristics of a part at different voltages</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Green is a passing parameter and Red is a failing parameter</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Shmoos can be made with many different parameters on the x and y axis and thus can have different characteristics plots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Shmoo plots should have a linear cutoffs. Jagged edged or failures rising instead of falling are signs of part/ test failures.</a:t>
            </a:r>
            <a:endParaRPr sz="1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64" name="Google Shape;164;p26"/>
          <p:cNvPicPr preferRelativeResize="0"/>
          <p:nvPr/>
        </p:nvPicPr>
        <p:blipFill>
          <a:blip r:embed="rId4">
            <a:alphaModFix/>
          </a:blip>
          <a:stretch>
            <a:fillRect/>
          </a:stretch>
        </p:blipFill>
        <p:spPr>
          <a:xfrm>
            <a:off x="7048500" y="-8"/>
            <a:ext cx="976325" cy="1286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660C"/>
                </a:solidFill>
              </a:rPr>
              <a:t>2.</a:t>
            </a:r>
            <a:r>
              <a:rPr lang="en"/>
              <a:t> Wafer Sort Yield</a:t>
            </a:r>
            <a:endParaRPr/>
          </a:p>
        </p:txBody>
      </p:sp>
      <p:sp>
        <p:nvSpPr>
          <p:cNvPr id="170" name="Google Shape;170;p27"/>
          <p:cNvSpPr txBox="1"/>
          <p:nvPr/>
        </p:nvSpPr>
        <p:spPr>
          <a:xfrm>
            <a:off x="94025" y="1280425"/>
            <a:ext cx="9049800" cy="36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Sort Yield depends on:</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 sz="1800">
                <a:latin typeface="Roboto"/>
                <a:ea typeface="Roboto"/>
                <a:cs typeface="Roboto"/>
                <a:sym typeface="Roboto"/>
              </a:rPr>
              <a:t>4. Circuit density:</a:t>
            </a:r>
            <a:r>
              <a:rPr lang="en" sz="1800">
                <a:latin typeface="Roboto"/>
                <a:ea typeface="Roboto"/>
                <a:cs typeface="Roboto"/>
                <a:sym typeface="Roboto"/>
              </a:rPr>
              <a:t> (</a:t>
            </a:r>
            <a:r>
              <a:rPr lang="en" sz="1800">
                <a:latin typeface="Roboto"/>
                <a:ea typeface="Roboto"/>
                <a:cs typeface="Roboto"/>
                <a:sym typeface="Roboto"/>
              </a:rPr>
              <a:t>smallest defect size that can cause a wafer to short)</a:t>
            </a:r>
            <a:endParaRPr sz="1800">
              <a:latin typeface="Roboto"/>
              <a:ea typeface="Roboto"/>
              <a:cs typeface="Roboto"/>
              <a:sym typeface="Roboto"/>
            </a:endParaRPr>
          </a:p>
          <a:p>
            <a:pPr indent="0" lvl="0" marL="457200" rtl="0" algn="l">
              <a:spcBef>
                <a:spcPts val="0"/>
              </a:spcBef>
              <a:spcAft>
                <a:spcPts val="0"/>
              </a:spcAft>
              <a:buNone/>
            </a:pPr>
            <a:r>
              <a:rPr lang="en" sz="1800">
                <a:latin typeface="Roboto"/>
                <a:ea typeface="Roboto"/>
                <a:cs typeface="Roboto"/>
                <a:sym typeface="Roboto"/>
              </a:rPr>
              <a:t>Circuit density</a:t>
            </a:r>
            <a:r>
              <a:rPr lang="en" sz="1800">
                <a:latin typeface="Roboto"/>
                <a:ea typeface="Roboto"/>
                <a:cs typeface="Roboto"/>
                <a:sym typeface="Roboto"/>
              </a:rPr>
              <a:t> ⬆   →   number of </a:t>
            </a:r>
            <a:r>
              <a:rPr lang="en" sz="1800">
                <a:latin typeface="Roboto"/>
                <a:ea typeface="Roboto"/>
                <a:cs typeface="Roboto"/>
                <a:sym typeface="Roboto"/>
              </a:rPr>
              <a:t>fatal defects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 sz="1800">
                <a:latin typeface="Roboto"/>
                <a:ea typeface="Roboto"/>
                <a:cs typeface="Roboto"/>
                <a:sym typeface="Roboto"/>
              </a:rPr>
              <a:t>5. Defect density: </a:t>
            </a:r>
            <a:r>
              <a:rPr lang="en" sz="1800">
                <a:latin typeface="Roboto"/>
                <a:ea typeface="Roboto"/>
                <a:cs typeface="Roboto"/>
                <a:sym typeface="Roboto"/>
              </a:rPr>
              <a:t>background defect density </a:t>
            </a:r>
            <a:r>
              <a:rPr lang="en" sz="1800">
                <a:latin typeface="Roboto"/>
                <a:ea typeface="Roboto"/>
                <a:cs typeface="Roboto"/>
                <a:sym typeface="Roboto"/>
              </a:rPr>
              <a:t> ⬆   →  yield ⬇ </a:t>
            </a:r>
            <a:endParaRPr sz="1800">
              <a:latin typeface="Roboto"/>
              <a:ea typeface="Roboto"/>
              <a:cs typeface="Roboto"/>
              <a:sym typeface="Roboto"/>
            </a:endParaRPr>
          </a:p>
          <a:p>
            <a:pPr indent="457200" lvl="0" marL="0" rtl="0" algn="l">
              <a:spcBef>
                <a:spcPts val="0"/>
              </a:spcBef>
              <a:spcAft>
                <a:spcPts val="0"/>
              </a:spcAft>
              <a:buNone/>
            </a:pPr>
            <a:r>
              <a:rPr lang="en" sz="1800">
                <a:latin typeface="Roboto"/>
                <a:ea typeface="Roboto"/>
                <a:cs typeface="Roboto"/>
                <a:sym typeface="Roboto"/>
              </a:rPr>
              <a:t>This effect is more pronounced for larger dies (see slide 17)</a:t>
            </a:r>
            <a:endParaRPr sz="1800">
              <a:latin typeface="Roboto"/>
              <a:ea typeface="Roboto"/>
              <a:cs typeface="Roboto"/>
              <a:sym typeface="Roboto"/>
            </a:endParaRPr>
          </a:p>
          <a:p>
            <a:pPr indent="45720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 sz="1800">
                <a:latin typeface="Roboto"/>
                <a:ea typeface="Roboto"/>
                <a:cs typeface="Roboto"/>
                <a:sym typeface="Roboto"/>
              </a:rPr>
              <a:t>6. Crystal defect density: </a:t>
            </a:r>
            <a:r>
              <a:rPr lang="en" sz="1800">
                <a:latin typeface="Roboto"/>
                <a:ea typeface="Roboto"/>
                <a:cs typeface="Roboto"/>
                <a:sym typeface="Roboto"/>
              </a:rPr>
              <a:t> </a:t>
            </a:r>
            <a:endParaRPr sz="1800">
              <a:latin typeface="Roboto"/>
              <a:ea typeface="Roboto"/>
              <a:cs typeface="Roboto"/>
              <a:sym typeface="Roboto"/>
            </a:endParaRPr>
          </a:p>
          <a:p>
            <a:pPr indent="457200" lvl="0" marL="0" rtl="0" algn="l">
              <a:spcBef>
                <a:spcPts val="0"/>
              </a:spcBef>
              <a:spcAft>
                <a:spcPts val="0"/>
              </a:spcAft>
              <a:buNone/>
            </a:pPr>
            <a:r>
              <a:rPr lang="en" sz="1800">
                <a:latin typeface="Roboto"/>
                <a:ea typeface="Roboto"/>
                <a:cs typeface="Roboto"/>
                <a:sym typeface="Roboto"/>
              </a:rPr>
              <a:t>quality of the Si wafer ⬇</a:t>
            </a:r>
            <a:r>
              <a:rPr lang="en" sz="1800">
                <a:latin typeface="Roboto"/>
                <a:ea typeface="Roboto"/>
                <a:cs typeface="Roboto"/>
                <a:sym typeface="Roboto"/>
              </a:rPr>
              <a:t>   →  </a:t>
            </a:r>
            <a:r>
              <a:rPr lang="en" sz="1800">
                <a:latin typeface="Roboto"/>
                <a:ea typeface="Roboto"/>
                <a:cs typeface="Roboto"/>
                <a:sym typeface="Roboto"/>
              </a:rPr>
              <a:t>Existing defects like dislocations ⬆   </a:t>
            </a:r>
            <a:r>
              <a:rPr lang="en" sz="1800">
                <a:latin typeface="Roboto"/>
                <a:ea typeface="Roboto"/>
                <a:cs typeface="Roboto"/>
                <a:sym typeface="Roboto"/>
              </a:rPr>
              <a:t>→   yield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 sz="1800">
                <a:latin typeface="Roboto"/>
                <a:ea typeface="Roboto"/>
                <a:cs typeface="Roboto"/>
                <a:sym typeface="Roboto"/>
              </a:rPr>
              <a:t>7. Process cycle time:</a:t>
            </a:r>
            <a:r>
              <a:rPr lang="en" sz="1800">
                <a:latin typeface="Roboto"/>
                <a:ea typeface="Roboto"/>
                <a:cs typeface="Roboto"/>
                <a:sym typeface="Roboto"/>
              </a:rPr>
              <a:t> </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  </a:t>
            </a:r>
            <a:r>
              <a:rPr lang="en" sz="1800">
                <a:latin typeface="Roboto"/>
                <a:ea typeface="Roboto"/>
                <a:cs typeface="Roboto"/>
                <a:sym typeface="Roboto"/>
              </a:rPr>
              <a:t>residence time(time wafer sits between processes) ⬆ → defect density ⬆ →  yield⬇</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 of Wafer Size and Die Size</a:t>
            </a:r>
            <a:endParaRPr/>
          </a:p>
        </p:txBody>
      </p:sp>
      <p:sp>
        <p:nvSpPr>
          <p:cNvPr id="176" name="Google Shape;176;p28"/>
          <p:cNvSpPr txBox="1"/>
          <p:nvPr/>
        </p:nvSpPr>
        <p:spPr>
          <a:xfrm>
            <a:off x="170525" y="1683850"/>
            <a:ext cx="8661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7" name="Google Shape;177;p28"/>
          <p:cNvPicPr preferRelativeResize="0"/>
          <p:nvPr/>
        </p:nvPicPr>
        <p:blipFill>
          <a:blip r:embed="rId3">
            <a:alphaModFix/>
          </a:blip>
          <a:stretch>
            <a:fillRect/>
          </a:stretch>
        </p:blipFill>
        <p:spPr>
          <a:xfrm>
            <a:off x="1769688" y="1683838"/>
            <a:ext cx="5800725" cy="2581275"/>
          </a:xfrm>
          <a:prstGeom prst="rect">
            <a:avLst/>
          </a:prstGeom>
          <a:noFill/>
          <a:ln>
            <a:noFill/>
          </a:ln>
        </p:spPr>
      </p:pic>
      <p:sp>
        <p:nvSpPr>
          <p:cNvPr id="178" name="Google Shape;178;p28"/>
          <p:cNvSpPr txBox="1"/>
          <p:nvPr/>
        </p:nvSpPr>
        <p:spPr>
          <a:xfrm>
            <a:off x="170525" y="1284175"/>
            <a:ext cx="69294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Relation between wafer size and die size effects</a:t>
            </a:r>
            <a:endParaRPr sz="1800"/>
          </a:p>
        </p:txBody>
      </p:sp>
      <p:sp>
        <p:nvSpPr>
          <p:cNvPr id="179" name="Google Shape;179;p28"/>
          <p:cNvSpPr txBox="1"/>
          <p:nvPr/>
        </p:nvSpPr>
        <p:spPr>
          <a:xfrm>
            <a:off x="170525" y="4151600"/>
            <a:ext cx="88323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(a) Smaller dies have larger number of edge dies </a:t>
            </a:r>
            <a:endParaRPr sz="1800"/>
          </a:p>
          <a:p>
            <a:pPr indent="0" lvl="0" marL="0" rtl="0" algn="l">
              <a:spcBef>
                <a:spcPts val="0"/>
              </a:spcBef>
              <a:spcAft>
                <a:spcPts val="0"/>
              </a:spcAft>
              <a:buNone/>
            </a:pPr>
            <a:r>
              <a:rPr lang="en" sz="1800"/>
              <a:t>(b) Larger wafers have smaller number edge dies, for the same die size. This leads to greater yield.</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 of Defect Density </a:t>
            </a:r>
            <a:endParaRPr/>
          </a:p>
        </p:txBody>
      </p:sp>
      <p:sp>
        <p:nvSpPr>
          <p:cNvPr id="185" name="Google Shape;185;p29"/>
          <p:cNvSpPr txBox="1"/>
          <p:nvPr/>
        </p:nvSpPr>
        <p:spPr>
          <a:xfrm>
            <a:off x="170525" y="1683850"/>
            <a:ext cx="8661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86" name="Google Shape;186;p29"/>
          <p:cNvPicPr preferRelativeResize="0"/>
          <p:nvPr/>
        </p:nvPicPr>
        <p:blipFill rotWithShape="1">
          <a:blip r:embed="rId3">
            <a:alphaModFix/>
          </a:blip>
          <a:srcRect b="0" l="0" r="0" t="10023"/>
          <a:stretch/>
        </p:blipFill>
        <p:spPr>
          <a:xfrm>
            <a:off x="284475" y="1783500"/>
            <a:ext cx="5761700" cy="2438700"/>
          </a:xfrm>
          <a:prstGeom prst="rect">
            <a:avLst/>
          </a:prstGeom>
          <a:noFill/>
          <a:ln>
            <a:noFill/>
          </a:ln>
        </p:spPr>
      </p:pic>
      <p:sp>
        <p:nvSpPr>
          <p:cNvPr id="187" name="Google Shape;187;p29"/>
          <p:cNvSpPr txBox="1"/>
          <p:nvPr/>
        </p:nvSpPr>
        <p:spPr>
          <a:xfrm>
            <a:off x="170525" y="1310725"/>
            <a:ext cx="83877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Effect of five random defects, i.e., background defect density</a:t>
            </a:r>
            <a:endParaRPr sz="1800"/>
          </a:p>
        </p:txBody>
      </p:sp>
      <p:sp>
        <p:nvSpPr>
          <p:cNvPr id="188" name="Google Shape;188;p29"/>
          <p:cNvSpPr txBox="1"/>
          <p:nvPr/>
        </p:nvSpPr>
        <p:spPr>
          <a:xfrm>
            <a:off x="311725" y="4103325"/>
            <a:ext cx="8661900" cy="11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(a) wafer </a:t>
            </a:r>
            <a:endParaRPr sz="1800"/>
          </a:p>
          <a:p>
            <a:pPr indent="0" lvl="0" marL="0" rtl="0" algn="l">
              <a:spcBef>
                <a:spcPts val="0"/>
              </a:spcBef>
              <a:spcAft>
                <a:spcPts val="0"/>
              </a:spcAft>
              <a:buNone/>
            </a:pPr>
            <a:r>
              <a:rPr lang="en" sz="1800"/>
              <a:t>(b) wafer with smaller dies </a:t>
            </a:r>
            <a:endParaRPr sz="1800"/>
          </a:p>
          <a:p>
            <a:pPr indent="0" lvl="0" marL="0" rtl="0" algn="l">
              <a:spcBef>
                <a:spcPts val="0"/>
              </a:spcBef>
              <a:spcAft>
                <a:spcPts val="0"/>
              </a:spcAft>
              <a:buNone/>
            </a:pPr>
            <a:r>
              <a:rPr lang="en" sz="1800"/>
              <a:t>(c) wafers with larger dies. </a:t>
            </a:r>
            <a:endParaRPr sz="1800"/>
          </a:p>
        </p:txBody>
      </p:sp>
      <p:sp>
        <p:nvSpPr>
          <p:cNvPr id="189" name="Google Shape;189;p29"/>
          <p:cNvSpPr txBox="1"/>
          <p:nvPr/>
        </p:nvSpPr>
        <p:spPr>
          <a:xfrm>
            <a:off x="6243650" y="2355000"/>
            <a:ext cx="28263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Larger die sizes will have lower yields.</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660C"/>
                </a:solidFill>
              </a:rPr>
              <a:t>3.</a:t>
            </a:r>
            <a:r>
              <a:rPr lang="en"/>
              <a:t> Packaging Yield</a:t>
            </a:r>
            <a:endParaRPr/>
          </a:p>
        </p:txBody>
      </p:sp>
      <p:sp>
        <p:nvSpPr>
          <p:cNvPr id="195" name="Google Shape;195;p30"/>
          <p:cNvSpPr txBox="1"/>
          <p:nvPr/>
        </p:nvSpPr>
        <p:spPr>
          <a:xfrm>
            <a:off x="311725" y="1468375"/>
            <a:ext cx="8832300" cy="313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R</a:t>
            </a:r>
            <a:r>
              <a:rPr lang="en" sz="1800">
                <a:latin typeface="Roboto"/>
                <a:ea typeface="Roboto"/>
                <a:cs typeface="Roboto"/>
                <a:sym typeface="Roboto"/>
              </a:rPr>
              <a:t>atio of the total number of packaged dies that pass final electrical testing (e-test) to the number of good dies that are started for packaging.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This measures the yield of the packaging process, which is a series of steps similar to fabrication process</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After packaging the dies are again tested to determine </a:t>
            </a:r>
            <a:r>
              <a:rPr b="1" lang="en" sz="1800">
                <a:latin typeface="Roboto"/>
                <a:ea typeface="Roboto"/>
                <a:cs typeface="Roboto"/>
                <a:sym typeface="Roboto"/>
              </a:rPr>
              <a:t>overall yield</a:t>
            </a:r>
            <a:r>
              <a:rPr lang="en" sz="1800">
                <a:latin typeface="Roboto"/>
                <a:ea typeface="Roboto"/>
                <a:cs typeface="Roboto"/>
                <a:sym typeface="Roboto"/>
              </a:rPr>
              <a:t>.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b="1" lang="en" sz="1800">
                <a:latin typeface="Roboto"/>
                <a:ea typeface="Roboto"/>
                <a:cs typeface="Roboto"/>
                <a:sym typeface="Roboto"/>
              </a:rPr>
              <a:t>Overall yield</a:t>
            </a:r>
            <a:r>
              <a:rPr lang="en" sz="1800">
                <a:latin typeface="Roboto"/>
                <a:ea typeface="Roboto"/>
                <a:cs typeface="Roboto"/>
                <a:sym typeface="Roboto"/>
              </a:rPr>
              <a:t> = wafer fab yield × sort yield × Packaging yield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Thus, all three yield points determine the final output of the IC process.</a:t>
            </a:r>
            <a:r>
              <a:rPr lang="en" sz="1800">
                <a:latin typeface="Roboto"/>
                <a:ea typeface="Roboto"/>
                <a:cs typeface="Roboto"/>
                <a:sym typeface="Roboto"/>
              </a:rPr>
              <a:t>.</a:t>
            </a:r>
            <a:endParaRPr sz="18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Yield Models </a:t>
            </a:r>
            <a:endParaRPr/>
          </a:p>
        </p:txBody>
      </p:sp>
      <p:pic>
        <p:nvPicPr>
          <p:cNvPr id="201" name="Google Shape;201;p31"/>
          <p:cNvPicPr preferRelativeResize="0"/>
          <p:nvPr/>
        </p:nvPicPr>
        <p:blipFill>
          <a:blip r:embed="rId3">
            <a:alphaModFix/>
          </a:blip>
          <a:stretch>
            <a:fillRect/>
          </a:stretch>
        </p:blipFill>
        <p:spPr>
          <a:xfrm>
            <a:off x="311725" y="1298350"/>
            <a:ext cx="6341797" cy="371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Lecture 8: Yield Fundamentals</a:t>
            </a:r>
            <a:endParaRPr/>
          </a:p>
        </p:txBody>
      </p:sp>
      <p:pic>
        <p:nvPicPr>
          <p:cNvPr id="75" name="Google Shape;75;p14"/>
          <p:cNvPicPr preferRelativeResize="0"/>
          <p:nvPr/>
        </p:nvPicPr>
        <p:blipFill>
          <a:blip r:embed="rId3">
            <a:alphaModFix/>
          </a:blip>
          <a:stretch>
            <a:fillRect/>
          </a:stretch>
        </p:blipFill>
        <p:spPr>
          <a:xfrm>
            <a:off x="6698925" y="2571750"/>
            <a:ext cx="2445075" cy="2445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Yield models: Bose-</a:t>
            </a:r>
            <a:r>
              <a:rPr lang="en"/>
              <a:t>Einstein</a:t>
            </a:r>
            <a:r>
              <a:rPr lang="en"/>
              <a:t>  </a:t>
            </a:r>
            <a:endParaRPr/>
          </a:p>
        </p:txBody>
      </p:sp>
      <p:sp>
        <p:nvSpPr>
          <p:cNvPr id="207" name="Google Shape;207;p32"/>
          <p:cNvSpPr txBox="1"/>
          <p:nvPr/>
        </p:nvSpPr>
        <p:spPr>
          <a:xfrm>
            <a:off x="23825" y="1366500"/>
            <a:ext cx="9396300" cy="895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Clustering of defects usually occur on wafer, and are non-uniform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Estimate the impact of more complex technology options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Bose- Einstein </a:t>
            </a:r>
            <a:r>
              <a:rPr lang="en" sz="1800">
                <a:latin typeface="Roboto"/>
                <a:ea typeface="Roboto"/>
                <a:cs typeface="Roboto"/>
                <a:sym typeface="Roboto"/>
              </a:rPr>
              <a:t>is one of the most commonly used: </a:t>
            </a:r>
            <a:endParaRPr sz="1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08" name="Google Shape;208;p32"/>
          <p:cNvSpPr txBox="1"/>
          <p:nvPr/>
        </p:nvSpPr>
        <p:spPr>
          <a:xfrm>
            <a:off x="47650" y="3141725"/>
            <a:ext cx="6405600" cy="1726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Where “n” represents the number of critical process stages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A-die area</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Do-defect density [defects/cm^2]</a:t>
            </a:r>
            <a:endParaRPr sz="1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209" name="Google Shape;209;p32"/>
          <p:cNvPicPr preferRelativeResize="0"/>
          <p:nvPr/>
        </p:nvPicPr>
        <p:blipFill>
          <a:blip r:embed="rId3">
            <a:alphaModFix/>
          </a:blip>
          <a:stretch>
            <a:fillRect/>
          </a:stretch>
        </p:blipFill>
        <p:spPr>
          <a:xfrm>
            <a:off x="362200" y="2598800"/>
            <a:ext cx="1559250" cy="623700"/>
          </a:xfrm>
          <a:prstGeom prst="rect">
            <a:avLst/>
          </a:prstGeom>
          <a:noFill/>
          <a:ln>
            <a:noFill/>
          </a:ln>
        </p:spPr>
      </p:pic>
      <p:sp>
        <p:nvSpPr>
          <p:cNvPr id="210" name="Google Shape;210;p32"/>
          <p:cNvSpPr txBox="1"/>
          <p:nvPr/>
        </p:nvSpPr>
        <p:spPr>
          <a:xfrm>
            <a:off x="66950" y="4362150"/>
            <a:ext cx="7981800" cy="20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211" name="Google Shape;211;p32"/>
          <p:cNvPicPr preferRelativeResize="0"/>
          <p:nvPr/>
        </p:nvPicPr>
        <p:blipFill rotWithShape="1">
          <a:blip r:embed="rId4">
            <a:alphaModFix/>
          </a:blip>
          <a:srcRect b="0" l="9206" r="0" t="0"/>
          <a:stretch/>
        </p:blipFill>
        <p:spPr>
          <a:xfrm>
            <a:off x="6293975" y="1808475"/>
            <a:ext cx="2657400" cy="26298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Comparison of Yield Models</a:t>
            </a:r>
            <a:endParaRPr/>
          </a:p>
        </p:txBody>
      </p:sp>
      <p:pic>
        <p:nvPicPr>
          <p:cNvPr id="217" name="Google Shape;217;p33"/>
          <p:cNvPicPr preferRelativeResize="0"/>
          <p:nvPr/>
        </p:nvPicPr>
        <p:blipFill>
          <a:blip r:embed="rId3">
            <a:alphaModFix/>
          </a:blip>
          <a:stretch>
            <a:fillRect/>
          </a:stretch>
        </p:blipFill>
        <p:spPr>
          <a:xfrm>
            <a:off x="152400" y="1258900"/>
            <a:ext cx="3674703" cy="3714075"/>
          </a:xfrm>
          <a:prstGeom prst="rect">
            <a:avLst/>
          </a:prstGeom>
          <a:noFill/>
          <a:ln>
            <a:noFill/>
          </a:ln>
        </p:spPr>
      </p:pic>
      <p:sp>
        <p:nvSpPr>
          <p:cNvPr id="218" name="Google Shape;218;p33"/>
          <p:cNvSpPr txBox="1"/>
          <p:nvPr/>
        </p:nvSpPr>
        <p:spPr>
          <a:xfrm>
            <a:off x="4255175" y="1598600"/>
            <a:ext cx="4655400" cy="2301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Defect yield density as a function of die size for different models</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Yield decreases with die size in all models</a:t>
            </a:r>
            <a:endParaRPr sz="18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Dependence of Fab Yield in product lifecycle </a:t>
            </a:r>
            <a:endParaRPr/>
          </a:p>
        </p:txBody>
      </p:sp>
      <p:pic>
        <p:nvPicPr>
          <p:cNvPr id="224" name="Google Shape;224;p34"/>
          <p:cNvPicPr preferRelativeResize="0"/>
          <p:nvPr/>
        </p:nvPicPr>
        <p:blipFill>
          <a:blip r:embed="rId3">
            <a:alphaModFix/>
          </a:blip>
          <a:stretch>
            <a:fillRect/>
          </a:stretch>
        </p:blipFill>
        <p:spPr>
          <a:xfrm>
            <a:off x="1985450" y="1277025"/>
            <a:ext cx="4978241" cy="3866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Yield Affects Costs </a:t>
            </a:r>
            <a:endParaRPr/>
          </a:p>
        </p:txBody>
      </p:sp>
      <p:sp>
        <p:nvSpPr>
          <p:cNvPr id="230" name="Google Shape;230;p35"/>
          <p:cNvSpPr txBox="1"/>
          <p:nvPr/>
        </p:nvSpPr>
        <p:spPr>
          <a:xfrm>
            <a:off x="506075" y="1598600"/>
            <a:ext cx="8326200" cy="2515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Fab yield affects overall cost of manufacturing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Low die yield increases cost</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b="1" lang="en" sz="1800">
                <a:latin typeface="Roboto"/>
                <a:ea typeface="Roboto"/>
                <a:cs typeface="Roboto"/>
                <a:sym typeface="Roboto"/>
              </a:rPr>
              <a:t>Yielded die cost:</a:t>
            </a:r>
            <a:r>
              <a:rPr lang="en" sz="1800">
                <a:latin typeface="Roboto"/>
                <a:ea typeface="Roboto"/>
                <a:cs typeface="Roboto"/>
                <a:sym typeface="Roboto"/>
              </a:rPr>
              <a:t> including fab yield in calculating cost per die</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Example: Wafer cost $3000 and yielded 300 dies per wafer then cost per die is $10</a:t>
            </a:r>
            <a:endParaRPr sz="1800">
              <a:latin typeface="Roboto"/>
              <a:ea typeface="Roboto"/>
              <a:cs typeface="Roboto"/>
              <a:sym typeface="Roboto"/>
            </a:endParaRPr>
          </a:p>
          <a:p>
            <a:pPr indent="0" lvl="0" marL="914400" rtl="0" algn="l">
              <a:spcBef>
                <a:spcPts val="0"/>
              </a:spcBef>
              <a:spcAft>
                <a:spcPts val="0"/>
              </a:spcAft>
              <a:buNone/>
            </a:pPr>
            <a:r>
              <a:rPr lang="en" sz="1800">
                <a:latin typeface="Roboto"/>
                <a:ea typeface="Roboto"/>
                <a:cs typeface="Roboto"/>
                <a:sym typeface="Roboto"/>
              </a:rPr>
              <a:t>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BUT if yield is only 50% then cost per die is $20 </a:t>
            </a:r>
            <a:endParaRPr sz="18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Yield Affects Costs </a:t>
            </a:r>
            <a:endParaRPr/>
          </a:p>
        </p:txBody>
      </p:sp>
      <p:sp>
        <p:nvSpPr>
          <p:cNvPr id="236" name="Google Shape;236;p36"/>
          <p:cNvSpPr txBox="1"/>
          <p:nvPr/>
        </p:nvSpPr>
        <p:spPr>
          <a:xfrm>
            <a:off x="208125" y="1314150"/>
            <a:ext cx="8902200" cy="2515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Another factor is </a:t>
            </a:r>
            <a:r>
              <a:rPr i="1" lang="en" sz="1800">
                <a:latin typeface="Roboto"/>
                <a:ea typeface="Roboto"/>
                <a:cs typeface="Roboto"/>
                <a:sym typeface="Roboto"/>
              </a:rPr>
              <a:t>Wafer Throughput</a:t>
            </a:r>
            <a:r>
              <a:rPr lang="en" sz="1800">
                <a:latin typeface="Roboto"/>
                <a:ea typeface="Roboto"/>
                <a:cs typeface="Roboto"/>
                <a:sym typeface="Roboto"/>
              </a:rPr>
              <a:t>: number of wafers processed per hour</a:t>
            </a:r>
            <a:endParaRPr sz="1800">
              <a:latin typeface="Roboto"/>
              <a:ea typeface="Roboto"/>
              <a:cs typeface="Roboto"/>
              <a:sym typeface="Roboto"/>
            </a:endParaRPr>
          </a:p>
        </p:txBody>
      </p:sp>
      <p:pic>
        <p:nvPicPr>
          <p:cNvPr id="237" name="Google Shape;237;p36"/>
          <p:cNvPicPr preferRelativeResize="0"/>
          <p:nvPr/>
        </p:nvPicPr>
        <p:blipFill>
          <a:blip r:embed="rId3">
            <a:alphaModFix/>
          </a:blip>
          <a:stretch>
            <a:fillRect/>
          </a:stretch>
        </p:blipFill>
        <p:spPr>
          <a:xfrm>
            <a:off x="208122" y="2136925"/>
            <a:ext cx="3561750" cy="869650"/>
          </a:xfrm>
          <a:prstGeom prst="rect">
            <a:avLst/>
          </a:prstGeom>
          <a:noFill/>
          <a:ln>
            <a:noFill/>
          </a:ln>
        </p:spPr>
      </p:pic>
      <p:pic>
        <p:nvPicPr>
          <p:cNvPr id="238" name="Google Shape;238;p36"/>
          <p:cNvPicPr preferRelativeResize="0"/>
          <p:nvPr/>
        </p:nvPicPr>
        <p:blipFill>
          <a:blip r:embed="rId4">
            <a:alphaModFix/>
          </a:blip>
          <a:stretch>
            <a:fillRect/>
          </a:stretch>
        </p:blipFill>
        <p:spPr>
          <a:xfrm>
            <a:off x="3862950" y="2136925"/>
            <a:ext cx="5147876" cy="2266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7"/>
          <p:cNvSpPr txBox="1"/>
          <p:nvPr>
            <p:ph type="title"/>
          </p:nvPr>
        </p:nvSpPr>
        <p:spPr>
          <a:xfrm>
            <a:off x="144075" y="2451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Interfacing with Non-Manufacturing Departments</a:t>
            </a:r>
            <a:endParaRPr/>
          </a:p>
        </p:txBody>
      </p:sp>
      <p:sp>
        <p:nvSpPr>
          <p:cNvPr id="244" name="Google Shape;244;p37"/>
          <p:cNvSpPr txBox="1"/>
          <p:nvPr/>
        </p:nvSpPr>
        <p:spPr>
          <a:xfrm>
            <a:off x="205800" y="1379800"/>
            <a:ext cx="7679700" cy="3593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Systematic yield losses often are results of issues related to:</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342900" lvl="1" marL="914400" rtl="0" algn="l">
              <a:spcBef>
                <a:spcPts val="0"/>
              </a:spcBef>
              <a:spcAft>
                <a:spcPts val="0"/>
              </a:spcAft>
              <a:buClr>
                <a:srgbClr val="1155CC"/>
              </a:buClr>
              <a:buSzPts val="1800"/>
              <a:buFont typeface="Roboto"/>
              <a:buChar char="○"/>
            </a:pPr>
            <a:r>
              <a:rPr b="1" lang="en" sz="1800">
                <a:solidFill>
                  <a:srgbClr val="1155CC"/>
                </a:solidFill>
                <a:latin typeface="Roboto"/>
                <a:ea typeface="Roboto"/>
                <a:cs typeface="Roboto"/>
                <a:sym typeface="Roboto"/>
              </a:rPr>
              <a:t>Product desig</a:t>
            </a:r>
            <a:r>
              <a:rPr b="1" lang="en" sz="1800">
                <a:solidFill>
                  <a:srgbClr val="1155CC"/>
                </a:solidFill>
                <a:latin typeface="Roboto"/>
                <a:ea typeface="Roboto"/>
                <a:cs typeface="Roboto"/>
                <a:sym typeface="Roboto"/>
              </a:rPr>
              <a:t>n</a:t>
            </a:r>
            <a:endParaRPr b="1" sz="1800">
              <a:solidFill>
                <a:srgbClr val="1155CC"/>
              </a:solidFill>
              <a:latin typeface="Roboto"/>
              <a:ea typeface="Roboto"/>
              <a:cs typeface="Roboto"/>
              <a:sym typeface="Roboto"/>
            </a:endParaRPr>
          </a:p>
          <a:p>
            <a:pPr indent="0" lvl="0" marL="914400" rtl="0" algn="l">
              <a:spcBef>
                <a:spcPts val="0"/>
              </a:spcBef>
              <a:spcAft>
                <a:spcPts val="0"/>
              </a:spcAft>
              <a:buNone/>
            </a:pPr>
            <a:r>
              <a:t/>
            </a:r>
            <a:endParaRPr b="1" sz="1800">
              <a:solidFill>
                <a:srgbClr val="1155CC"/>
              </a:solidFill>
              <a:latin typeface="Roboto"/>
              <a:ea typeface="Roboto"/>
              <a:cs typeface="Roboto"/>
              <a:sym typeface="Roboto"/>
            </a:endParaRPr>
          </a:p>
          <a:p>
            <a:pPr indent="-342900" lvl="1" marL="914400" rtl="0" algn="l">
              <a:spcBef>
                <a:spcPts val="0"/>
              </a:spcBef>
              <a:spcAft>
                <a:spcPts val="0"/>
              </a:spcAft>
              <a:buClr>
                <a:srgbClr val="1155CC"/>
              </a:buClr>
              <a:buSzPts val="1800"/>
              <a:buFont typeface="Roboto"/>
              <a:buChar char="○"/>
            </a:pPr>
            <a:r>
              <a:rPr b="1" lang="en" sz="1800">
                <a:solidFill>
                  <a:srgbClr val="1155CC"/>
                </a:solidFill>
                <a:latin typeface="Roboto"/>
                <a:ea typeface="Roboto"/>
                <a:cs typeface="Roboto"/>
                <a:sym typeface="Roboto"/>
              </a:rPr>
              <a:t>Technology development &amp; transfer </a:t>
            </a:r>
            <a:endParaRPr b="1" sz="1800">
              <a:solidFill>
                <a:srgbClr val="1155CC"/>
              </a:solidFill>
              <a:latin typeface="Roboto"/>
              <a:ea typeface="Roboto"/>
              <a:cs typeface="Roboto"/>
              <a:sym typeface="Roboto"/>
            </a:endParaRPr>
          </a:p>
          <a:p>
            <a:pPr indent="0" lvl="0" marL="914400" rtl="0" algn="l">
              <a:spcBef>
                <a:spcPts val="0"/>
              </a:spcBef>
              <a:spcAft>
                <a:spcPts val="0"/>
              </a:spcAft>
              <a:buNone/>
            </a:pPr>
            <a:r>
              <a:t/>
            </a:r>
            <a:endParaRPr b="1" sz="1800">
              <a:solidFill>
                <a:srgbClr val="1155CC"/>
              </a:solidFill>
              <a:latin typeface="Roboto"/>
              <a:ea typeface="Roboto"/>
              <a:cs typeface="Roboto"/>
              <a:sym typeface="Roboto"/>
            </a:endParaRPr>
          </a:p>
          <a:p>
            <a:pPr indent="-342900" lvl="1" marL="914400" rtl="0" algn="l">
              <a:spcBef>
                <a:spcPts val="0"/>
              </a:spcBef>
              <a:spcAft>
                <a:spcPts val="0"/>
              </a:spcAft>
              <a:buClr>
                <a:srgbClr val="1155CC"/>
              </a:buClr>
              <a:buSzPts val="1800"/>
              <a:buFont typeface="Roboto"/>
              <a:buChar char="○"/>
            </a:pPr>
            <a:r>
              <a:rPr b="1" lang="en" sz="1800">
                <a:solidFill>
                  <a:srgbClr val="1155CC"/>
                </a:solidFill>
                <a:latin typeface="Roboto"/>
                <a:ea typeface="Roboto"/>
                <a:cs typeface="Roboto"/>
                <a:sym typeface="Roboto"/>
              </a:rPr>
              <a:t>Product testing</a:t>
            </a:r>
            <a:endParaRPr b="1" sz="1800">
              <a:solidFill>
                <a:srgbClr val="1155CC"/>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Interface with product design</a:t>
            </a:r>
            <a:endParaRPr b="1">
              <a:solidFill>
                <a:srgbClr val="3C78D8"/>
              </a:solidFill>
            </a:endParaRPr>
          </a:p>
        </p:txBody>
      </p:sp>
      <p:sp>
        <p:nvSpPr>
          <p:cNvPr id="250" name="Google Shape;250;p38"/>
          <p:cNvSpPr txBox="1"/>
          <p:nvPr/>
        </p:nvSpPr>
        <p:spPr>
          <a:xfrm>
            <a:off x="155900" y="1500525"/>
            <a:ext cx="8627400" cy="3175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Design rules have been set very early in technology development stage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Problems showing up later in development are fixed by process </a:t>
            </a:r>
            <a:r>
              <a:rPr lang="en" sz="1800">
                <a:latin typeface="Roboto"/>
                <a:ea typeface="Roboto"/>
                <a:cs typeface="Roboto"/>
                <a:sym typeface="Roboto"/>
              </a:rPr>
              <a:t>improvements</a:t>
            </a:r>
            <a:r>
              <a:rPr lang="en" sz="1800">
                <a:latin typeface="Roboto"/>
                <a:ea typeface="Roboto"/>
                <a:cs typeface="Roboto"/>
                <a:sym typeface="Roboto"/>
              </a:rPr>
              <a:t> (not design rule changes)</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Manufacturing these devices has become very complex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Solution: Design for manufacturability guidelines for the designers (chip </a:t>
            </a:r>
            <a:r>
              <a:rPr lang="en" sz="1800">
                <a:latin typeface="Roboto"/>
                <a:ea typeface="Roboto"/>
                <a:cs typeface="Roboto"/>
                <a:sym typeface="Roboto"/>
              </a:rPr>
              <a:t>architects</a:t>
            </a:r>
            <a:r>
              <a:rPr lang="en" sz="1800">
                <a:latin typeface="Roboto"/>
                <a:ea typeface="Roboto"/>
                <a:cs typeface="Roboto"/>
                <a:sym typeface="Roboto"/>
              </a:rPr>
              <a:t> and layout engineers)</a:t>
            </a:r>
            <a:endParaRPr sz="1800">
              <a:latin typeface="Roboto"/>
              <a:ea typeface="Roboto"/>
              <a:cs typeface="Roboto"/>
              <a:sym typeface="Roboto"/>
            </a:endParaRPr>
          </a:p>
          <a:p>
            <a:pPr indent="0" lvl="0" marL="914400" rtl="0" algn="l">
              <a:spcBef>
                <a:spcPts val="0"/>
              </a:spcBef>
              <a:spcAft>
                <a:spcPts val="0"/>
              </a:spcAft>
              <a:buNone/>
            </a:pPr>
            <a:r>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Guidelines are not always followed perfectly by designers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Interface with product design</a:t>
            </a:r>
            <a:endParaRPr b="1">
              <a:solidFill>
                <a:srgbClr val="3C78D8"/>
              </a:solidFill>
            </a:endParaRPr>
          </a:p>
        </p:txBody>
      </p:sp>
      <p:sp>
        <p:nvSpPr>
          <p:cNvPr id="256" name="Google Shape;256;p39"/>
          <p:cNvSpPr txBox="1"/>
          <p:nvPr/>
        </p:nvSpPr>
        <p:spPr>
          <a:xfrm>
            <a:off x="177925" y="1325100"/>
            <a:ext cx="7009200" cy="31758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Roboto"/>
              <a:buChar char="●"/>
            </a:pPr>
            <a:r>
              <a:rPr lang="en" sz="1700">
                <a:latin typeface="Roboto"/>
                <a:ea typeface="Roboto"/>
                <a:cs typeface="Roboto"/>
                <a:sym typeface="Roboto"/>
              </a:rPr>
              <a:t>Typical process </a:t>
            </a:r>
            <a:r>
              <a:rPr lang="en" sz="1700">
                <a:latin typeface="Roboto"/>
                <a:ea typeface="Roboto"/>
                <a:cs typeface="Roboto"/>
                <a:sym typeface="Roboto"/>
              </a:rPr>
              <a:t>improvement</a:t>
            </a:r>
            <a:r>
              <a:rPr lang="en" sz="1700">
                <a:latin typeface="Roboto"/>
                <a:ea typeface="Roboto"/>
                <a:cs typeface="Roboto"/>
                <a:sym typeface="Roboto"/>
              </a:rPr>
              <a:t> fixes to design issues:</a:t>
            </a:r>
            <a:endParaRPr sz="1700">
              <a:latin typeface="Roboto"/>
              <a:ea typeface="Roboto"/>
              <a:cs typeface="Roboto"/>
              <a:sym typeface="Roboto"/>
            </a:endParaRPr>
          </a:p>
          <a:p>
            <a:pPr indent="-336550" lvl="2" marL="1371600" rtl="0" algn="l">
              <a:spcBef>
                <a:spcPts val="0"/>
              </a:spcBef>
              <a:spcAft>
                <a:spcPts val="0"/>
              </a:spcAft>
              <a:buSzPts val="1700"/>
              <a:buFont typeface="Roboto"/>
              <a:buChar char="■"/>
            </a:pPr>
            <a:r>
              <a:rPr lang="en" sz="1700">
                <a:latin typeface="Roboto"/>
                <a:ea typeface="Roboto"/>
                <a:cs typeface="Roboto"/>
                <a:sym typeface="Roboto"/>
              </a:rPr>
              <a:t>Mask Changes </a:t>
            </a:r>
            <a:endParaRPr sz="1700">
              <a:latin typeface="Roboto"/>
              <a:ea typeface="Roboto"/>
              <a:cs typeface="Roboto"/>
              <a:sym typeface="Roboto"/>
            </a:endParaRPr>
          </a:p>
          <a:p>
            <a:pPr indent="-336550" lvl="2" marL="1371600" rtl="0" algn="l">
              <a:spcBef>
                <a:spcPts val="0"/>
              </a:spcBef>
              <a:spcAft>
                <a:spcPts val="0"/>
              </a:spcAft>
              <a:buSzPts val="1700"/>
              <a:buFont typeface="Roboto"/>
              <a:buChar char="■"/>
            </a:pPr>
            <a:r>
              <a:rPr lang="en" sz="1700">
                <a:latin typeface="Roboto"/>
                <a:ea typeface="Roboto"/>
                <a:cs typeface="Roboto"/>
                <a:sym typeface="Roboto"/>
              </a:rPr>
              <a:t>Resolution Enhancement techniques</a:t>
            </a:r>
            <a:endParaRPr sz="1700">
              <a:latin typeface="Roboto"/>
              <a:ea typeface="Roboto"/>
              <a:cs typeface="Roboto"/>
              <a:sym typeface="Roboto"/>
            </a:endParaRPr>
          </a:p>
          <a:p>
            <a:pPr indent="0" lvl="0" marL="1371600" rtl="0" algn="l">
              <a:spcBef>
                <a:spcPts val="0"/>
              </a:spcBef>
              <a:spcAft>
                <a:spcPts val="0"/>
              </a:spcAft>
              <a:buNone/>
            </a:pPr>
            <a:r>
              <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Mask changes:</a:t>
            </a:r>
            <a:endParaRPr sz="1700">
              <a:latin typeface="Roboto"/>
              <a:ea typeface="Roboto"/>
              <a:cs typeface="Roboto"/>
              <a:sym typeface="Roboto"/>
            </a:endParaRPr>
          </a:p>
          <a:p>
            <a:pPr indent="-336550" lvl="1" marL="914400" rtl="0" algn="l">
              <a:spcBef>
                <a:spcPts val="0"/>
              </a:spcBef>
              <a:spcAft>
                <a:spcPts val="0"/>
              </a:spcAft>
              <a:buSzPts val="1700"/>
              <a:buFont typeface="Roboto"/>
              <a:buChar char="○"/>
            </a:pPr>
            <a:r>
              <a:rPr lang="en" sz="1700">
                <a:latin typeface="Roboto"/>
                <a:ea typeface="Roboto"/>
                <a:cs typeface="Roboto"/>
                <a:sym typeface="Roboto"/>
              </a:rPr>
              <a:t>Correct design flaws </a:t>
            </a:r>
            <a:endParaRPr sz="1700">
              <a:latin typeface="Roboto"/>
              <a:ea typeface="Roboto"/>
              <a:cs typeface="Roboto"/>
              <a:sym typeface="Roboto"/>
            </a:endParaRPr>
          </a:p>
          <a:p>
            <a:pPr indent="-336550" lvl="1" marL="914400" rtl="0" algn="l">
              <a:spcBef>
                <a:spcPts val="0"/>
              </a:spcBef>
              <a:spcAft>
                <a:spcPts val="0"/>
              </a:spcAft>
              <a:buSzPts val="1700"/>
              <a:buFont typeface="Roboto"/>
              <a:buChar char="○"/>
            </a:pPr>
            <a:r>
              <a:rPr lang="en" sz="1700">
                <a:latin typeface="Roboto"/>
                <a:ea typeface="Roboto"/>
                <a:cs typeface="Roboto"/>
                <a:sym typeface="Roboto"/>
              </a:rPr>
              <a:t>Improve reliability </a:t>
            </a:r>
            <a:endParaRPr sz="1700">
              <a:latin typeface="Roboto"/>
              <a:ea typeface="Roboto"/>
              <a:cs typeface="Roboto"/>
              <a:sym typeface="Roboto"/>
            </a:endParaRPr>
          </a:p>
          <a:p>
            <a:pPr indent="-336550" lvl="1" marL="914400" rtl="0" algn="l">
              <a:spcBef>
                <a:spcPts val="0"/>
              </a:spcBef>
              <a:spcAft>
                <a:spcPts val="0"/>
              </a:spcAft>
              <a:buSzPts val="1700"/>
              <a:buFont typeface="Roboto"/>
              <a:buChar char="○"/>
            </a:pPr>
            <a:r>
              <a:rPr lang="en" sz="1700">
                <a:latin typeface="Roboto"/>
                <a:ea typeface="Roboto"/>
                <a:cs typeface="Roboto"/>
                <a:sym typeface="Roboto"/>
              </a:rPr>
              <a:t>Implement design enhancements </a:t>
            </a:r>
            <a:endParaRPr sz="1700">
              <a:latin typeface="Roboto"/>
              <a:ea typeface="Roboto"/>
              <a:cs typeface="Roboto"/>
              <a:sym typeface="Roboto"/>
            </a:endParaRPr>
          </a:p>
          <a:p>
            <a:pPr indent="-336550" lvl="1" marL="914400" rtl="0" algn="l">
              <a:spcBef>
                <a:spcPts val="0"/>
              </a:spcBef>
              <a:spcAft>
                <a:spcPts val="0"/>
              </a:spcAft>
              <a:buSzPts val="1700"/>
              <a:buFont typeface="Roboto"/>
              <a:buChar char="○"/>
            </a:pPr>
            <a:r>
              <a:rPr lang="en" sz="1700">
                <a:latin typeface="Roboto"/>
                <a:ea typeface="Roboto"/>
                <a:cs typeface="Roboto"/>
                <a:sym typeface="Roboto"/>
              </a:rPr>
              <a:t>Fix issues detected by failure analysis engineers</a:t>
            </a:r>
            <a:endParaRPr sz="1700">
              <a:latin typeface="Roboto"/>
              <a:ea typeface="Roboto"/>
              <a:cs typeface="Roboto"/>
              <a:sym typeface="Roboto"/>
            </a:endParaRPr>
          </a:p>
          <a:p>
            <a:pPr indent="0" lvl="0" marL="914400" rtl="0" algn="l">
              <a:spcBef>
                <a:spcPts val="0"/>
              </a:spcBef>
              <a:spcAft>
                <a:spcPts val="0"/>
              </a:spcAft>
              <a:buNone/>
            </a:pPr>
            <a:r>
              <a:t/>
            </a:r>
            <a:endParaRPr sz="1700">
              <a:latin typeface="Roboto"/>
              <a:ea typeface="Roboto"/>
              <a:cs typeface="Roboto"/>
              <a:sym typeface="Roboto"/>
            </a:endParaRPr>
          </a:p>
          <a:p>
            <a:pPr indent="-336550" lvl="0" marL="457200" rtl="0" algn="l">
              <a:spcBef>
                <a:spcPts val="0"/>
              </a:spcBef>
              <a:spcAft>
                <a:spcPts val="0"/>
              </a:spcAft>
              <a:buSzPts val="1700"/>
              <a:buFont typeface="Roboto"/>
              <a:buChar char="●"/>
            </a:pPr>
            <a:r>
              <a:rPr lang="en" sz="1700">
                <a:latin typeface="Roboto"/>
                <a:ea typeface="Roboto"/>
                <a:cs typeface="Roboto"/>
                <a:sym typeface="Roboto"/>
              </a:rPr>
              <a:t>Resolution Enhancement </a:t>
            </a:r>
            <a:r>
              <a:rPr lang="en" sz="1700">
                <a:latin typeface="Roboto"/>
                <a:ea typeface="Roboto"/>
                <a:cs typeface="Roboto"/>
                <a:sym typeface="Roboto"/>
              </a:rPr>
              <a:t>techniques</a:t>
            </a:r>
            <a:r>
              <a:rPr lang="en" sz="1700">
                <a:latin typeface="Roboto"/>
                <a:ea typeface="Roboto"/>
                <a:cs typeface="Roboto"/>
                <a:sym typeface="Roboto"/>
              </a:rPr>
              <a:t>:</a:t>
            </a:r>
            <a:endParaRPr sz="1700">
              <a:latin typeface="Roboto"/>
              <a:ea typeface="Roboto"/>
              <a:cs typeface="Roboto"/>
              <a:sym typeface="Roboto"/>
            </a:endParaRPr>
          </a:p>
          <a:p>
            <a:pPr indent="-336550" lvl="1" marL="914400" rtl="0" algn="l">
              <a:spcBef>
                <a:spcPts val="0"/>
              </a:spcBef>
              <a:spcAft>
                <a:spcPts val="0"/>
              </a:spcAft>
              <a:buSzPts val="1700"/>
              <a:buFont typeface="Roboto"/>
              <a:buChar char="○"/>
            </a:pPr>
            <a:r>
              <a:rPr lang="en" sz="1700">
                <a:latin typeface="Roboto"/>
                <a:ea typeface="Roboto"/>
                <a:cs typeface="Roboto"/>
                <a:sym typeface="Roboto"/>
              </a:rPr>
              <a:t>Optical</a:t>
            </a:r>
            <a:r>
              <a:rPr lang="en" sz="1700">
                <a:latin typeface="Roboto"/>
                <a:ea typeface="Roboto"/>
                <a:cs typeface="Roboto"/>
                <a:sym typeface="Roboto"/>
              </a:rPr>
              <a:t> proximity effect corrections (OPC)</a:t>
            </a:r>
            <a:endParaRPr sz="1700">
              <a:latin typeface="Roboto"/>
              <a:ea typeface="Roboto"/>
              <a:cs typeface="Roboto"/>
              <a:sym typeface="Roboto"/>
            </a:endParaRPr>
          </a:p>
          <a:p>
            <a:pPr indent="-336550" lvl="1" marL="914400" rtl="0" algn="l">
              <a:spcBef>
                <a:spcPts val="0"/>
              </a:spcBef>
              <a:spcAft>
                <a:spcPts val="0"/>
              </a:spcAft>
              <a:buSzPts val="1700"/>
              <a:buFont typeface="Roboto"/>
              <a:buChar char="○"/>
            </a:pPr>
            <a:r>
              <a:rPr lang="en" sz="1700">
                <a:latin typeface="Roboto"/>
                <a:ea typeface="Roboto"/>
                <a:cs typeface="Roboto"/>
                <a:sym typeface="Roboto"/>
              </a:rPr>
              <a:t>Phase shift masks (PSM)</a:t>
            </a:r>
            <a:endParaRPr sz="1700">
              <a:latin typeface="Roboto"/>
              <a:ea typeface="Roboto"/>
              <a:cs typeface="Roboto"/>
              <a:sym typeface="Roboto"/>
            </a:endParaRPr>
          </a:p>
          <a:p>
            <a:pPr indent="-336550" lvl="1" marL="914400" rtl="0" algn="l">
              <a:spcBef>
                <a:spcPts val="0"/>
              </a:spcBef>
              <a:spcAft>
                <a:spcPts val="0"/>
              </a:spcAft>
              <a:buSzPts val="1700"/>
              <a:buFont typeface="Roboto"/>
              <a:buChar char="○"/>
            </a:pPr>
            <a:r>
              <a:rPr lang="en" sz="1700">
                <a:latin typeface="Roboto"/>
                <a:ea typeface="Roboto"/>
                <a:cs typeface="Roboto"/>
                <a:sym typeface="Roboto"/>
              </a:rPr>
              <a:t>Tiling to improve post planarization film thickness </a:t>
            </a:r>
            <a:endParaRPr sz="1700">
              <a:latin typeface="Roboto"/>
              <a:ea typeface="Roboto"/>
              <a:cs typeface="Roboto"/>
              <a:sym typeface="Roboto"/>
            </a:endParaRPr>
          </a:p>
        </p:txBody>
      </p:sp>
      <p:pic>
        <p:nvPicPr>
          <p:cNvPr id="257" name="Google Shape;257;p39"/>
          <p:cNvPicPr preferRelativeResize="0"/>
          <p:nvPr/>
        </p:nvPicPr>
        <p:blipFill>
          <a:blip r:embed="rId3">
            <a:alphaModFix/>
          </a:blip>
          <a:stretch>
            <a:fillRect/>
          </a:stretch>
        </p:blipFill>
        <p:spPr>
          <a:xfrm>
            <a:off x="6128194" y="2043099"/>
            <a:ext cx="2854330" cy="1429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0"/>
          <p:cNvSpPr txBox="1"/>
          <p:nvPr>
            <p:ph type="title"/>
          </p:nvPr>
        </p:nvSpPr>
        <p:spPr>
          <a:xfrm>
            <a:off x="311700" y="2238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Interface with Technology Development &amp; Transfer</a:t>
            </a:r>
            <a:endParaRPr b="1">
              <a:solidFill>
                <a:srgbClr val="3C78D8"/>
              </a:solidFill>
            </a:endParaRPr>
          </a:p>
        </p:txBody>
      </p:sp>
      <p:sp>
        <p:nvSpPr>
          <p:cNvPr id="263" name="Google Shape;263;p40"/>
          <p:cNvSpPr txBox="1"/>
          <p:nvPr/>
        </p:nvSpPr>
        <p:spPr>
          <a:xfrm>
            <a:off x="461175" y="1540275"/>
            <a:ext cx="7247100" cy="2408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Lowering systematic  yield becomes harder as new </a:t>
            </a:r>
            <a:r>
              <a:rPr lang="en" sz="1800">
                <a:latin typeface="Roboto"/>
                <a:ea typeface="Roboto"/>
                <a:cs typeface="Roboto"/>
                <a:sym typeface="Roboto"/>
              </a:rPr>
              <a:t>technology development</a:t>
            </a:r>
            <a:r>
              <a:rPr lang="en" sz="1800">
                <a:latin typeface="Roboto"/>
                <a:ea typeface="Roboto"/>
                <a:cs typeface="Roboto"/>
                <a:sym typeface="Roboto"/>
              </a:rPr>
              <a:t>  is </a:t>
            </a:r>
            <a:r>
              <a:rPr lang="en" sz="1800">
                <a:latin typeface="Roboto"/>
                <a:ea typeface="Roboto"/>
                <a:cs typeface="Roboto"/>
                <a:sym typeface="Roboto"/>
              </a:rPr>
              <a:t>introduced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Example: Transitioning from W to Cu interconnect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Equipment develop fab has vs. product fab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Changes in process chemicals </a:t>
            </a:r>
            <a:endParaRPr sz="1800">
              <a:latin typeface="Roboto"/>
              <a:ea typeface="Roboto"/>
              <a:cs typeface="Roboto"/>
              <a:sym typeface="Roboto"/>
            </a:endParaRPr>
          </a:p>
          <a:p>
            <a:pPr indent="0" lvl="0" marL="9144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Technology development groups have the ability to control intra-die systematics through mask layout </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Modify masks</a:t>
            </a:r>
            <a:endParaRPr sz="1800">
              <a:latin typeface="Roboto"/>
              <a:ea typeface="Roboto"/>
              <a:cs typeface="Roboto"/>
              <a:sym typeface="Roboto"/>
            </a:endParaRPr>
          </a:p>
          <a:p>
            <a:pPr indent="0" lvl="0" marL="9144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Once it is </a:t>
            </a:r>
            <a:r>
              <a:rPr lang="en" sz="1800">
                <a:latin typeface="Roboto"/>
                <a:ea typeface="Roboto"/>
                <a:cs typeface="Roboto"/>
                <a:sym typeface="Roboto"/>
              </a:rPr>
              <a:t>TRANSFERRED</a:t>
            </a:r>
            <a:r>
              <a:rPr lang="en" sz="1800">
                <a:latin typeface="Roboto"/>
                <a:ea typeface="Roboto"/>
                <a:cs typeface="Roboto"/>
                <a:sym typeface="Roboto"/>
              </a:rPr>
              <a:t> to the fab, these yield reduction options are not readily available </a:t>
            </a:r>
            <a:endParaRPr sz="1800">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Interface</a:t>
            </a:r>
            <a:r>
              <a:rPr b="1" lang="en">
                <a:solidFill>
                  <a:srgbClr val="3C78D8"/>
                </a:solidFill>
              </a:rPr>
              <a:t> with Product Testing</a:t>
            </a:r>
            <a:endParaRPr b="1">
              <a:solidFill>
                <a:srgbClr val="3C78D8"/>
              </a:solidFill>
            </a:endParaRPr>
          </a:p>
        </p:txBody>
      </p:sp>
      <p:sp>
        <p:nvSpPr>
          <p:cNvPr id="269" name="Google Shape;269;p41"/>
          <p:cNvSpPr txBox="1"/>
          <p:nvPr/>
        </p:nvSpPr>
        <p:spPr>
          <a:xfrm>
            <a:off x="482475" y="1513350"/>
            <a:ext cx="7561500" cy="31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Best practice to improve wafer yield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 sz="1800">
                <a:latin typeface="Roboto"/>
                <a:ea typeface="Roboto"/>
                <a:cs typeface="Roboto"/>
                <a:sym typeface="Roboto"/>
              </a:rPr>
              <a:t>Develop a complete as possible “bottom up” </a:t>
            </a:r>
            <a:r>
              <a:rPr lang="en" sz="1800">
                <a:latin typeface="Roboto"/>
                <a:ea typeface="Roboto"/>
                <a:cs typeface="Roboto"/>
                <a:sym typeface="Roboto"/>
              </a:rPr>
              <a:t>explanation</a:t>
            </a:r>
            <a:r>
              <a:rPr lang="en" sz="1800">
                <a:latin typeface="Roboto"/>
                <a:ea typeface="Roboto"/>
                <a:cs typeface="Roboto"/>
                <a:sym typeface="Roboto"/>
              </a:rPr>
              <a:t> of your yield losses</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 sz="1800">
                <a:latin typeface="Roboto"/>
                <a:ea typeface="Roboto"/>
                <a:cs typeface="Roboto"/>
                <a:sym typeface="Roboto"/>
              </a:rPr>
              <a:t>Use in-line inspection as intensively as possible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AutoNum type="arabicPeriod"/>
            </a:pPr>
            <a:r>
              <a:rPr lang="en" sz="1800">
                <a:latin typeface="Roboto"/>
                <a:ea typeface="Roboto"/>
                <a:cs typeface="Roboto"/>
                <a:sym typeface="Roboto"/>
              </a:rPr>
              <a:t>Adjust in-line inspection to detect defects or signatures of </a:t>
            </a:r>
            <a:r>
              <a:rPr lang="en" sz="1800">
                <a:latin typeface="Roboto"/>
                <a:ea typeface="Roboto"/>
                <a:cs typeface="Roboto"/>
                <a:sym typeface="Roboto"/>
              </a:rPr>
              <a:t>losses</a:t>
            </a:r>
            <a:r>
              <a:rPr lang="en" sz="1800">
                <a:latin typeface="Roboto"/>
                <a:ea typeface="Roboto"/>
                <a:cs typeface="Roboto"/>
                <a:sym typeface="Roboto"/>
              </a:rPr>
              <a:t> found at the end-of-line  </a:t>
            </a:r>
            <a:endParaRPr sz="18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Recall:</a:t>
            </a:r>
            <a:endParaRPr/>
          </a:p>
        </p:txBody>
      </p:sp>
      <p:sp>
        <p:nvSpPr>
          <p:cNvPr id="81" name="Google Shape;81;p15"/>
          <p:cNvSpPr txBox="1"/>
          <p:nvPr>
            <p:ph idx="1" type="body"/>
          </p:nvPr>
        </p:nvSpPr>
        <p:spPr>
          <a:xfrm>
            <a:off x="311725" y="1378250"/>
            <a:ext cx="39999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434343"/>
                </a:solidFill>
              </a:rPr>
              <a:t>So far we have covered:</a:t>
            </a:r>
            <a:endParaRPr b="1" sz="1700">
              <a:solidFill>
                <a:srgbClr val="434343"/>
              </a:solidFill>
            </a:endParaRPr>
          </a:p>
          <a:p>
            <a:pPr indent="0" lvl="0" marL="0" rtl="0" algn="l">
              <a:lnSpc>
                <a:spcPct val="100000"/>
              </a:lnSpc>
              <a:spcBef>
                <a:spcPts val="1600"/>
              </a:spcBef>
              <a:spcAft>
                <a:spcPts val="0"/>
              </a:spcAft>
              <a:buNone/>
            </a:pPr>
            <a:r>
              <a:rPr lang="en" sz="1700">
                <a:solidFill>
                  <a:srgbClr val="434343"/>
                </a:solidFill>
              </a:rPr>
              <a:t>Device physics (Lecture 1)</a:t>
            </a:r>
            <a:endParaRPr sz="1700">
              <a:solidFill>
                <a:srgbClr val="434343"/>
              </a:solidFill>
            </a:endParaRPr>
          </a:p>
          <a:p>
            <a:pPr indent="0" lvl="0" marL="0" rtl="0" algn="l">
              <a:lnSpc>
                <a:spcPct val="100000"/>
              </a:lnSpc>
              <a:spcBef>
                <a:spcPts val="1600"/>
              </a:spcBef>
              <a:spcAft>
                <a:spcPts val="0"/>
              </a:spcAft>
              <a:buNone/>
            </a:pPr>
            <a:r>
              <a:rPr lang="en" sz="1700">
                <a:solidFill>
                  <a:srgbClr val="434343"/>
                </a:solidFill>
              </a:rPr>
              <a:t>Semiconductor logic  (Lecture 2)</a:t>
            </a:r>
            <a:endParaRPr sz="1700">
              <a:solidFill>
                <a:srgbClr val="434343"/>
              </a:solidFill>
            </a:endParaRPr>
          </a:p>
          <a:p>
            <a:pPr indent="0" lvl="0" marL="0" rtl="0" algn="l">
              <a:lnSpc>
                <a:spcPct val="100000"/>
              </a:lnSpc>
              <a:spcBef>
                <a:spcPts val="1600"/>
              </a:spcBef>
              <a:spcAft>
                <a:spcPts val="0"/>
              </a:spcAft>
              <a:buNone/>
            </a:pPr>
            <a:r>
              <a:rPr lang="en" sz="1700">
                <a:solidFill>
                  <a:srgbClr val="434343"/>
                </a:solidFill>
              </a:rPr>
              <a:t>Quick overview of semiconductor fabrication (Lecture 3)</a:t>
            </a:r>
            <a:endParaRPr sz="1700">
              <a:solidFill>
                <a:srgbClr val="434343"/>
              </a:solidFill>
            </a:endParaRPr>
          </a:p>
          <a:p>
            <a:pPr indent="0" lvl="0" marL="0" rtl="0" algn="l">
              <a:lnSpc>
                <a:spcPct val="100000"/>
              </a:lnSpc>
              <a:spcBef>
                <a:spcPts val="1600"/>
              </a:spcBef>
              <a:spcAft>
                <a:spcPts val="0"/>
              </a:spcAft>
              <a:buNone/>
            </a:pPr>
            <a:r>
              <a:rPr lang="en" sz="1700">
                <a:solidFill>
                  <a:srgbClr val="434343"/>
                </a:solidFill>
              </a:rPr>
              <a:t>Memory (Lecture 4)</a:t>
            </a:r>
            <a:endParaRPr sz="1700">
              <a:solidFill>
                <a:srgbClr val="434343"/>
              </a:solidFill>
            </a:endParaRPr>
          </a:p>
          <a:p>
            <a:pPr indent="0" lvl="0" marL="0" rtl="0" algn="l">
              <a:lnSpc>
                <a:spcPct val="100000"/>
              </a:lnSpc>
              <a:spcBef>
                <a:spcPts val="1600"/>
              </a:spcBef>
              <a:spcAft>
                <a:spcPts val="0"/>
              </a:spcAft>
              <a:buNone/>
            </a:pPr>
            <a:r>
              <a:rPr lang="en" sz="1700">
                <a:solidFill>
                  <a:srgbClr val="434343"/>
                </a:solidFill>
              </a:rPr>
              <a:t>In Depth Semiconductor  Fabrication Process (Lecture 5&amp;6)</a:t>
            </a:r>
            <a:endParaRPr sz="1700">
              <a:solidFill>
                <a:srgbClr val="434343"/>
              </a:solidFill>
            </a:endParaRPr>
          </a:p>
          <a:p>
            <a:pPr indent="0" lvl="0" marL="0" rtl="0" algn="l">
              <a:lnSpc>
                <a:spcPct val="100000"/>
              </a:lnSpc>
              <a:spcBef>
                <a:spcPts val="1600"/>
              </a:spcBef>
              <a:spcAft>
                <a:spcPts val="0"/>
              </a:spcAft>
              <a:buNone/>
            </a:pPr>
            <a:r>
              <a:rPr lang="en" sz="1700">
                <a:solidFill>
                  <a:srgbClr val="434343"/>
                </a:solidFill>
              </a:rPr>
              <a:t>Electrical Testing (Lecture 7)</a:t>
            </a:r>
            <a:endParaRPr sz="1700">
              <a:solidFill>
                <a:srgbClr val="434343"/>
              </a:solidFill>
            </a:endParaRPr>
          </a:p>
          <a:p>
            <a:pPr indent="0" lvl="0" marL="0" rtl="0" algn="l">
              <a:lnSpc>
                <a:spcPct val="100000"/>
              </a:lnSpc>
              <a:spcBef>
                <a:spcPts val="1600"/>
              </a:spcBef>
              <a:spcAft>
                <a:spcPts val="0"/>
              </a:spcAft>
              <a:buNone/>
            </a:pPr>
            <a:r>
              <a:t/>
            </a:r>
            <a:endParaRPr sz="1700">
              <a:solidFill>
                <a:srgbClr val="434343"/>
              </a:solidFill>
            </a:endParaRPr>
          </a:p>
          <a:p>
            <a:pPr indent="0" lvl="0" marL="0" rtl="0" algn="l">
              <a:lnSpc>
                <a:spcPct val="100000"/>
              </a:lnSpc>
              <a:spcBef>
                <a:spcPts val="1600"/>
              </a:spcBef>
              <a:spcAft>
                <a:spcPts val="1600"/>
              </a:spcAft>
              <a:buNone/>
            </a:pPr>
            <a:r>
              <a:t/>
            </a:r>
            <a:endParaRPr sz="1500">
              <a:solidFill>
                <a:srgbClr val="434343"/>
              </a:solidFill>
            </a:endParaRPr>
          </a:p>
        </p:txBody>
      </p:sp>
      <p:sp>
        <p:nvSpPr>
          <p:cNvPr id="82" name="Google Shape;82;p15"/>
          <p:cNvSpPr txBox="1"/>
          <p:nvPr>
            <p:ph idx="2" type="body"/>
          </p:nvPr>
        </p:nvSpPr>
        <p:spPr>
          <a:xfrm>
            <a:off x="4832425" y="14246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434343"/>
                </a:solidFill>
              </a:rPr>
              <a:t>Learning </a:t>
            </a:r>
            <a:r>
              <a:rPr b="1" lang="en" sz="1700">
                <a:solidFill>
                  <a:srgbClr val="434343"/>
                </a:solidFill>
              </a:rPr>
              <a:t>outcomes</a:t>
            </a:r>
            <a:r>
              <a:rPr b="1" lang="en" sz="1700">
                <a:solidFill>
                  <a:srgbClr val="434343"/>
                </a:solidFill>
              </a:rPr>
              <a:t>:</a:t>
            </a:r>
            <a:endParaRPr b="1" sz="1700">
              <a:solidFill>
                <a:srgbClr val="434343"/>
              </a:solidFill>
            </a:endParaRPr>
          </a:p>
          <a:p>
            <a:pPr indent="0" lvl="0" marL="0" rtl="0" algn="l">
              <a:spcBef>
                <a:spcPts val="1600"/>
              </a:spcBef>
              <a:spcAft>
                <a:spcPts val="0"/>
              </a:spcAft>
              <a:buNone/>
            </a:pPr>
            <a:r>
              <a:rPr lang="en" sz="1700">
                <a:solidFill>
                  <a:srgbClr val="434343"/>
                </a:solidFill>
              </a:rPr>
              <a:t>Understand what yield is and the basics</a:t>
            </a:r>
            <a:endParaRPr sz="1700">
              <a:solidFill>
                <a:srgbClr val="434343"/>
              </a:solidFill>
            </a:endParaRPr>
          </a:p>
          <a:p>
            <a:pPr indent="0" lvl="0" marL="0" rtl="0" algn="l">
              <a:spcBef>
                <a:spcPts val="1600"/>
              </a:spcBef>
              <a:spcAft>
                <a:spcPts val="0"/>
              </a:spcAft>
              <a:buNone/>
            </a:pPr>
            <a:r>
              <a:rPr lang="en" sz="1700">
                <a:solidFill>
                  <a:srgbClr val="434343"/>
                </a:solidFill>
              </a:rPr>
              <a:t>Understand how money $$ is involved in yield</a:t>
            </a:r>
            <a:endParaRPr sz="1700">
              <a:solidFill>
                <a:srgbClr val="434343"/>
              </a:solidFill>
            </a:endParaRPr>
          </a:p>
          <a:p>
            <a:pPr indent="0" lvl="0" marL="0" rtl="0" algn="l">
              <a:spcBef>
                <a:spcPts val="1600"/>
              </a:spcBef>
              <a:spcAft>
                <a:spcPts val="0"/>
              </a:spcAft>
              <a:buNone/>
            </a:pPr>
            <a:r>
              <a:rPr lang="en" sz="1700">
                <a:solidFill>
                  <a:srgbClr val="434343"/>
                </a:solidFill>
              </a:rPr>
              <a:t>Learn more about the role of a yield engineer in industry</a:t>
            </a:r>
            <a:endParaRPr sz="1700">
              <a:solidFill>
                <a:srgbClr val="434343"/>
              </a:solidFill>
            </a:endParaRPr>
          </a:p>
          <a:p>
            <a:pPr indent="0" lvl="0" marL="0" rtl="0" algn="l">
              <a:spcBef>
                <a:spcPts val="1600"/>
              </a:spcBef>
              <a:spcAft>
                <a:spcPts val="1600"/>
              </a:spcAft>
              <a:buNone/>
            </a:pPr>
            <a:r>
              <a:t/>
            </a:r>
            <a:endParaRPr sz="1700">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Bottom-up Analysis of Yield Loss</a:t>
            </a:r>
            <a:endParaRPr/>
          </a:p>
        </p:txBody>
      </p:sp>
      <p:pic>
        <p:nvPicPr>
          <p:cNvPr id="275" name="Google Shape;275;p42"/>
          <p:cNvPicPr preferRelativeResize="0"/>
          <p:nvPr/>
        </p:nvPicPr>
        <p:blipFill>
          <a:blip r:embed="rId3">
            <a:alphaModFix/>
          </a:blip>
          <a:stretch>
            <a:fillRect/>
          </a:stretch>
        </p:blipFill>
        <p:spPr>
          <a:xfrm>
            <a:off x="145025" y="1323350"/>
            <a:ext cx="4276813" cy="3714075"/>
          </a:xfrm>
          <a:prstGeom prst="rect">
            <a:avLst/>
          </a:prstGeom>
          <a:noFill/>
          <a:ln>
            <a:noFill/>
          </a:ln>
        </p:spPr>
      </p:pic>
      <p:sp>
        <p:nvSpPr>
          <p:cNvPr id="276" name="Google Shape;276;p42"/>
          <p:cNvSpPr txBox="1"/>
          <p:nvPr/>
        </p:nvSpPr>
        <p:spPr>
          <a:xfrm>
            <a:off x="4421850" y="1448050"/>
            <a:ext cx="4622100" cy="3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This chart should give you an idea of how yield loss breaks down as a result of different processing factors</a:t>
            </a:r>
            <a:br>
              <a:rPr lang="en" sz="1800">
                <a:latin typeface="Roboto"/>
                <a:ea typeface="Roboto"/>
                <a:cs typeface="Roboto"/>
                <a:sym typeface="Roboto"/>
              </a:rPr>
            </a:b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Bottom-up analysis explains both systematic and random losses</a:t>
            </a:r>
            <a:endParaRPr sz="1800">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a:p>
            <a:pPr indent="0" lvl="0" marL="0" rtl="0" algn="l">
              <a:spcBef>
                <a:spcPts val="0"/>
              </a:spcBef>
              <a:spcAft>
                <a:spcPts val="0"/>
              </a:spcAft>
              <a:buNone/>
            </a:pPr>
            <a:r>
              <a:rPr lang="en"/>
              <a:t>Questions?</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a yield engineer need to know?</a:t>
            </a:r>
            <a:endParaRPr/>
          </a:p>
        </p:txBody>
      </p:sp>
      <p:sp>
        <p:nvSpPr>
          <p:cNvPr id="88" name="Google Shape;88;p16"/>
          <p:cNvSpPr txBox="1"/>
          <p:nvPr/>
        </p:nvSpPr>
        <p:spPr>
          <a:xfrm>
            <a:off x="609775" y="1540725"/>
            <a:ext cx="6491100" cy="2803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Strong understanding of device physics</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Understanding of wafer fabrication process</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Test knowledge </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STATISTICS!</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And capable to INTERFACE with different teams from different backgrounds</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Yield is </a:t>
            </a:r>
            <a:r>
              <a:rPr lang="en" sz="1800">
                <a:latin typeface="Roboto"/>
                <a:ea typeface="Roboto"/>
                <a:cs typeface="Roboto"/>
                <a:sym typeface="Roboto"/>
              </a:rPr>
              <a:t>a lot</a:t>
            </a:r>
            <a:r>
              <a:rPr lang="en" sz="1800">
                <a:latin typeface="Roboto"/>
                <a:ea typeface="Roboto"/>
                <a:cs typeface="Roboto"/>
                <a:sym typeface="Roboto"/>
              </a:rPr>
              <a:t> of fun because of this! :)</a:t>
            </a:r>
            <a:endParaRPr sz="1800">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does the data for yield come from?</a:t>
            </a:r>
            <a:endParaRPr/>
          </a:p>
        </p:txBody>
      </p:sp>
      <p:sp>
        <p:nvSpPr>
          <p:cNvPr id="94" name="Google Shape;94;p17"/>
          <p:cNvSpPr txBox="1"/>
          <p:nvPr>
            <p:ph idx="1" type="body"/>
          </p:nvPr>
        </p:nvSpPr>
        <p:spPr>
          <a:xfrm>
            <a:off x="157975" y="1505700"/>
            <a:ext cx="3890100" cy="3473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sz="1800">
                <a:solidFill>
                  <a:srgbClr val="434343"/>
                </a:solidFill>
              </a:rPr>
              <a:t>Electrical Testing data is collected via testers such as an ATE tester</a:t>
            </a:r>
            <a:endParaRPr sz="1800">
              <a:solidFill>
                <a:srgbClr val="434343"/>
              </a:solidFill>
            </a:endParaRPr>
          </a:p>
          <a:p>
            <a:pPr indent="-342900" lvl="0" marL="457200" rtl="0" algn="l">
              <a:spcBef>
                <a:spcPts val="0"/>
              </a:spcBef>
              <a:spcAft>
                <a:spcPts val="0"/>
              </a:spcAft>
              <a:buClr>
                <a:srgbClr val="434343"/>
              </a:buClr>
              <a:buSzPts val="1800"/>
              <a:buChar char="●"/>
            </a:pPr>
            <a:r>
              <a:rPr lang="en" sz="1800">
                <a:solidFill>
                  <a:srgbClr val="434343"/>
                </a:solidFill>
              </a:rPr>
              <a:t>In-line inspection in the foundry</a:t>
            </a:r>
            <a:endParaRPr sz="1800">
              <a:solidFill>
                <a:srgbClr val="434343"/>
              </a:solidFill>
            </a:endParaRPr>
          </a:p>
          <a:p>
            <a:pPr indent="-342900" lvl="0" marL="457200" rtl="0" algn="l">
              <a:spcBef>
                <a:spcPts val="0"/>
              </a:spcBef>
              <a:spcAft>
                <a:spcPts val="0"/>
              </a:spcAft>
              <a:buClr>
                <a:srgbClr val="434343"/>
              </a:buClr>
              <a:buSzPts val="1800"/>
              <a:buChar char="●"/>
            </a:pPr>
            <a:r>
              <a:rPr lang="en" sz="1800">
                <a:solidFill>
                  <a:srgbClr val="434343"/>
                </a:solidFill>
              </a:rPr>
              <a:t>This data is used by engineers to manage a healthy manufacturing lifecycle </a:t>
            </a:r>
            <a:endParaRPr sz="1800">
              <a:solidFill>
                <a:srgbClr val="434343"/>
              </a:solidFill>
            </a:endParaRPr>
          </a:p>
          <a:p>
            <a:pPr indent="-342900" lvl="0" marL="457200" rtl="0" algn="l">
              <a:spcBef>
                <a:spcPts val="0"/>
              </a:spcBef>
              <a:spcAft>
                <a:spcPts val="0"/>
              </a:spcAft>
              <a:buClr>
                <a:srgbClr val="434343"/>
              </a:buClr>
              <a:buSzPts val="1800"/>
              <a:buChar char="●"/>
            </a:pPr>
            <a:r>
              <a:rPr lang="en" sz="1800">
                <a:solidFill>
                  <a:srgbClr val="434343"/>
                </a:solidFill>
              </a:rPr>
              <a:t>Yield is </a:t>
            </a:r>
            <a:r>
              <a:rPr b="1" lang="en" sz="1800">
                <a:solidFill>
                  <a:srgbClr val="434343"/>
                </a:solidFill>
              </a:rPr>
              <a:t>predicted </a:t>
            </a:r>
            <a:r>
              <a:rPr lang="en" sz="1800">
                <a:solidFill>
                  <a:srgbClr val="434343"/>
                </a:solidFill>
              </a:rPr>
              <a:t>and analyzed  at various test insertions (shown right)</a:t>
            </a:r>
            <a:endParaRPr sz="1800">
              <a:solidFill>
                <a:srgbClr val="434343"/>
              </a:solidFill>
            </a:endParaRPr>
          </a:p>
        </p:txBody>
      </p:sp>
      <p:pic>
        <p:nvPicPr>
          <p:cNvPr id="95" name="Google Shape;95;p17"/>
          <p:cNvPicPr preferRelativeResize="0"/>
          <p:nvPr/>
        </p:nvPicPr>
        <p:blipFill rotWithShape="1">
          <a:blip r:embed="rId3">
            <a:alphaModFix/>
          </a:blip>
          <a:srcRect b="0" l="0" r="40905" t="0"/>
          <a:stretch/>
        </p:blipFill>
        <p:spPr>
          <a:xfrm>
            <a:off x="4157750" y="1383700"/>
            <a:ext cx="4897076" cy="354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scribe lines with test structures </a:t>
            </a:r>
            <a:endParaRPr/>
          </a:p>
        </p:txBody>
      </p:sp>
      <p:pic>
        <p:nvPicPr>
          <p:cNvPr id="101" name="Google Shape;101;p18"/>
          <p:cNvPicPr preferRelativeResize="0"/>
          <p:nvPr/>
        </p:nvPicPr>
        <p:blipFill>
          <a:blip r:embed="rId3">
            <a:alphaModFix/>
          </a:blip>
          <a:stretch>
            <a:fillRect/>
          </a:stretch>
        </p:blipFill>
        <p:spPr>
          <a:xfrm>
            <a:off x="1857575" y="1277025"/>
            <a:ext cx="4996934" cy="386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yield?</a:t>
            </a:r>
            <a:endParaRPr/>
          </a:p>
        </p:txBody>
      </p:sp>
      <p:sp>
        <p:nvSpPr>
          <p:cNvPr id="107" name="Google Shape;107;p19"/>
          <p:cNvSpPr txBox="1"/>
          <p:nvPr/>
        </p:nvSpPr>
        <p:spPr>
          <a:xfrm>
            <a:off x="311725" y="1565300"/>
            <a:ext cx="6837000" cy="2518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Yield is how companies measure </a:t>
            </a:r>
            <a:r>
              <a:rPr lang="en" sz="1800">
                <a:latin typeface="Roboto"/>
                <a:ea typeface="Roboto"/>
                <a:cs typeface="Roboto"/>
                <a:sym typeface="Roboto"/>
              </a:rPr>
              <a:t>throughput</a:t>
            </a:r>
            <a:r>
              <a:rPr lang="en" sz="1800">
                <a:latin typeface="Roboto"/>
                <a:ea typeface="Roboto"/>
                <a:cs typeface="Roboto"/>
                <a:sym typeface="Roboto"/>
              </a:rPr>
              <a:t> throughout the wafers entire lifecycle. (fab to ready to ship out to consumer)</a:t>
            </a:r>
            <a:endParaRPr sz="1800">
              <a:latin typeface="Roboto"/>
              <a:ea typeface="Roboto"/>
              <a:cs typeface="Roboto"/>
              <a:sym typeface="Roboto"/>
            </a:endParaRPr>
          </a:p>
          <a:p>
            <a:pPr indent="0" lvl="0" marL="45720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Yield in semiconductor fabrication is a function of:</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Defects per unit area introduced during processing</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Statical</a:t>
            </a:r>
            <a:r>
              <a:rPr lang="en" sz="1800">
                <a:latin typeface="Roboto"/>
                <a:ea typeface="Roboto"/>
                <a:cs typeface="Roboto"/>
                <a:sym typeface="Roboto"/>
              </a:rPr>
              <a:t> defect </a:t>
            </a:r>
            <a:r>
              <a:rPr lang="en" sz="1800">
                <a:latin typeface="Roboto"/>
                <a:ea typeface="Roboto"/>
                <a:cs typeface="Roboto"/>
                <a:sym typeface="Roboto"/>
              </a:rPr>
              <a:t>distribution</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Die area (device size)</a:t>
            </a:r>
            <a:endParaRPr sz="1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08" name="Google Shape;108;p19"/>
          <p:cNvPicPr preferRelativeResize="0"/>
          <p:nvPr/>
        </p:nvPicPr>
        <p:blipFill>
          <a:blip r:embed="rId3">
            <a:alphaModFix/>
          </a:blip>
          <a:stretch>
            <a:fillRect/>
          </a:stretch>
        </p:blipFill>
        <p:spPr>
          <a:xfrm>
            <a:off x="908350" y="3922150"/>
            <a:ext cx="5210175" cy="971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660C"/>
                </a:solidFill>
              </a:rPr>
              <a:t>3</a:t>
            </a:r>
            <a:r>
              <a:rPr lang="en"/>
              <a:t> main yield points in product lifecycle </a:t>
            </a:r>
            <a:endParaRPr/>
          </a:p>
        </p:txBody>
      </p:sp>
      <p:pic>
        <p:nvPicPr>
          <p:cNvPr id="114" name="Google Shape;114;p20"/>
          <p:cNvPicPr preferRelativeResize="0"/>
          <p:nvPr/>
        </p:nvPicPr>
        <p:blipFill>
          <a:blip r:embed="rId3">
            <a:alphaModFix/>
          </a:blip>
          <a:stretch>
            <a:fillRect/>
          </a:stretch>
        </p:blipFill>
        <p:spPr>
          <a:xfrm>
            <a:off x="1282075" y="1277025"/>
            <a:ext cx="5907724" cy="3714075"/>
          </a:xfrm>
          <a:prstGeom prst="rect">
            <a:avLst/>
          </a:prstGeom>
          <a:noFill/>
          <a:ln>
            <a:noFill/>
          </a:ln>
        </p:spPr>
      </p:pic>
      <p:sp>
        <p:nvSpPr>
          <p:cNvPr id="115" name="Google Shape;115;p20"/>
          <p:cNvSpPr/>
          <p:nvPr/>
        </p:nvSpPr>
        <p:spPr>
          <a:xfrm>
            <a:off x="4864650" y="4360850"/>
            <a:ext cx="746100" cy="468900"/>
          </a:xfrm>
          <a:prstGeom prst="ellipse">
            <a:avLst/>
          </a:prstGeom>
          <a:noFill/>
          <a:ln cap="flat" cmpd="sng" w="9525">
            <a:solidFill>
              <a:srgbClr val="FF66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a:off x="3551800" y="2899626"/>
            <a:ext cx="834600" cy="468900"/>
          </a:xfrm>
          <a:prstGeom prst="ellipse">
            <a:avLst/>
          </a:prstGeom>
          <a:noFill/>
          <a:ln cap="flat" cmpd="sng" w="9525">
            <a:solidFill>
              <a:srgbClr val="FF66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a:off x="2258025" y="2899626"/>
            <a:ext cx="974100" cy="468900"/>
          </a:xfrm>
          <a:prstGeom prst="ellipse">
            <a:avLst/>
          </a:prstGeom>
          <a:noFill/>
          <a:ln cap="flat" cmpd="sng" w="9525">
            <a:solidFill>
              <a:srgbClr val="FF66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b="1" lang="en">
                <a:solidFill>
                  <a:srgbClr val="B45705"/>
                </a:solidFill>
              </a:rPr>
              <a:t>3 </a:t>
            </a:r>
            <a:r>
              <a:rPr lang="en"/>
              <a:t>main types of yield in product lifecycle:</a:t>
            </a:r>
            <a:endParaRPr/>
          </a:p>
        </p:txBody>
      </p:sp>
      <p:pic>
        <p:nvPicPr>
          <p:cNvPr id="123" name="Google Shape;123;p21"/>
          <p:cNvPicPr preferRelativeResize="0"/>
          <p:nvPr/>
        </p:nvPicPr>
        <p:blipFill>
          <a:blip r:embed="rId3">
            <a:alphaModFix/>
          </a:blip>
          <a:stretch>
            <a:fillRect/>
          </a:stretch>
        </p:blipFill>
        <p:spPr>
          <a:xfrm>
            <a:off x="1274225" y="1382850"/>
            <a:ext cx="6267450" cy="3086100"/>
          </a:xfrm>
          <a:prstGeom prst="rect">
            <a:avLst/>
          </a:prstGeom>
          <a:noFill/>
          <a:ln>
            <a:noFill/>
          </a:ln>
        </p:spPr>
      </p:pic>
      <p:sp>
        <p:nvSpPr>
          <p:cNvPr id="124" name="Google Shape;124;p21"/>
          <p:cNvSpPr txBox="1"/>
          <p:nvPr/>
        </p:nvSpPr>
        <p:spPr>
          <a:xfrm>
            <a:off x="766150" y="2201600"/>
            <a:ext cx="6774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B45705"/>
                </a:solidFill>
                <a:latin typeface="Roboto"/>
                <a:ea typeface="Roboto"/>
                <a:cs typeface="Roboto"/>
                <a:sym typeface="Roboto"/>
              </a:rPr>
              <a:t>1</a:t>
            </a:r>
            <a:endParaRPr b="1" sz="2400">
              <a:solidFill>
                <a:srgbClr val="B45705"/>
              </a:solidFill>
              <a:latin typeface="Roboto"/>
              <a:ea typeface="Roboto"/>
              <a:cs typeface="Roboto"/>
              <a:sym typeface="Roboto"/>
            </a:endParaRPr>
          </a:p>
        </p:txBody>
      </p:sp>
      <p:sp>
        <p:nvSpPr>
          <p:cNvPr id="125" name="Google Shape;125;p21"/>
          <p:cNvSpPr txBox="1"/>
          <p:nvPr/>
        </p:nvSpPr>
        <p:spPr>
          <a:xfrm>
            <a:off x="766150" y="2983538"/>
            <a:ext cx="6774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B45705"/>
                </a:solidFill>
                <a:latin typeface="Roboto"/>
                <a:ea typeface="Roboto"/>
                <a:cs typeface="Roboto"/>
                <a:sym typeface="Roboto"/>
              </a:rPr>
              <a:t>2</a:t>
            </a:r>
            <a:endParaRPr b="1" sz="2400">
              <a:solidFill>
                <a:srgbClr val="B45705"/>
              </a:solidFill>
              <a:latin typeface="Roboto"/>
              <a:ea typeface="Roboto"/>
              <a:cs typeface="Roboto"/>
              <a:sym typeface="Roboto"/>
            </a:endParaRPr>
          </a:p>
        </p:txBody>
      </p:sp>
      <p:sp>
        <p:nvSpPr>
          <p:cNvPr id="126" name="Google Shape;126;p21"/>
          <p:cNvSpPr txBox="1"/>
          <p:nvPr/>
        </p:nvSpPr>
        <p:spPr>
          <a:xfrm>
            <a:off x="766150" y="3765500"/>
            <a:ext cx="6774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B45705"/>
                </a:solidFill>
                <a:latin typeface="Roboto"/>
                <a:ea typeface="Roboto"/>
                <a:cs typeface="Roboto"/>
                <a:sym typeface="Roboto"/>
              </a:rPr>
              <a:t>3</a:t>
            </a:r>
            <a:endParaRPr b="1" sz="2400">
              <a:solidFill>
                <a:srgbClr val="B45705"/>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