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Merriweather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italic.fntdata"/><Relationship Id="rId20" Type="http://schemas.openxmlformats.org/officeDocument/2006/relationships/slide" Target="slides/slide15.xml"/><Relationship Id="rId41" Type="http://schemas.openxmlformats.org/officeDocument/2006/relationships/font" Target="fonts/Merriweather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Lato-bold.fntdata"/><Relationship Id="rId12" Type="http://schemas.openxmlformats.org/officeDocument/2006/relationships/slide" Target="slides/slide7.xml"/><Relationship Id="rId34" Type="http://schemas.openxmlformats.org/officeDocument/2006/relationships/font" Target="fonts/Lat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Italic.fntdata"/><Relationship Id="rId14" Type="http://schemas.openxmlformats.org/officeDocument/2006/relationships/slide" Target="slides/slide9.xml"/><Relationship Id="rId36" Type="http://schemas.openxmlformats.org/officeDocument/2006/relationships/font" Target="fonts/Lato-italic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.fntdata"/><Relationship Id="rId16" Type="http://schemas.openxmlformats.org/officeDocument/2006/relationships/slide" Target="slides/slide11.xml"/><Relationship Id="rId38" Type="http://schemas.openxmlformats.org/officeDocument/2006/relationships/font" Target="fonts/Merriweather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f9bf7b83d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f9bf7b83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5V is interprerted as a logical 1 and refered to as “HIGH”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V is interprerted as a logical 0 and refered to as “LOW”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f9bf7b83d_0_1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f9bf7b83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should never run our devices inside the set High/Low levels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56080c280_0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56080c28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signle </a:t>
            </a:r>
            <a:r>
              <a:rPr lang="en"/>
              <a:t>NMOS </a:t>
            </a:r>
            <a:r>
              <a:rPr lang="en"/>
              <a:t>and a resistor function as an inverter or a NOT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switch having 0v on the gate results in an open switch, and connects the output to 5v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switch having 5v on the gate results in an closedswitch, and connects the output to 0v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9bf7b83d_0_2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9bf7b83d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CMOS uses a PMOS and an NMOS to create a NOT just like the slide above, but it performs faster than the resistor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f9bf7b83d_0_9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f9bf7b83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CMOS is commonly used becuase of all the above advantages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commonly used as memory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f9bf7b83d_0_1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f9bf7b83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CMOS we connect the gates together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connect the Drain of the PMOS to the Drain of the NMOS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connect the source to the Body on the PMOS and the NMOS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This creates the gate field in the NMOS and PMOS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See  the last slide show for more info on this.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f9bf7b83d_0_1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f9bf7b83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56080c280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56080c28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key connection to make a NAND device that creates all of the logic in your computer out of MOSFETS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f9cbfcc01_0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f9cbfcc0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represents 5V and Blue represents 0V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1(5V) on A input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0(0V) on B input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 is 1(5V)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f9cbfcc01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f9cbfcc0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represents 5V and Blue represents 5V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1(5V) on A input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1(5V) on B input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 is 0(0V)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34628b636_3_1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34628b636_3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DISCLAIMER I AM NOT AN EXPERT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6f9bf7b83d_0_2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6f9bf7b83d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make an AND we combine a NAND and and inverter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656080c280_1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656080c280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34628b636_3_1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634628b636_3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34628b636_3_1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34628b636_3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634628b636_3_1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634628b636_3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56080c280_1_8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56080c280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NMOS is closed(current flows) with voltage on gate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MOS is closed(current flows) with no voltage on gate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f9bf7b83d_0_14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f9bf7b83d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sticking to ditgal but we are planning an analog lab that will give members the jist of the analog world… which gets a little bit tricker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56080c280_1_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56080c280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operations are based on the input values and combine to create the output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gates get stringed together to make different devices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f9bf7b83d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f9bf7b83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f9bf7b83d_0_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f9bf7b83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circuit can be taken 1 step at a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table is 2^3 size to represent all possible combinations of the 3 inputs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step is to find D, which is A and 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3rd step is to take the OR of the D column and the C column: following the rules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last step is to invert the output E to get the final output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56080c280_1_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56080c280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NAND is AND and NOT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 is OR and NOT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reason we use these is they are buildable from MOSFETS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56080c280_1_1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56080c280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function in Triode and cut-off when doing logic.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9475" y="4507630"/>
            <a:ext cx="1622827" cy="16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4457525" y="4507617"/>
            <a:ext cx="28344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emiconductor</a:t>
            </a:r>
            <a:r>
              <a:rPr lang="en" sz="2400">
                <a:solidFill>
                  <a:srgbClr val="B4570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B457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areer</a:t>
            </a:r>
            <a:endParaRPr sz="2400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eadiness</a:t>
            </a:r>
            <a:r>
              <a:rPr lang="en" sz="24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rganization </a:t>
            </a:r>
            <a:endParaRPr sz="2400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64132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0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34.png"/><Relationship Id="rId8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30.png"/><Relationship Id="rId13" Type="http://schemas.openxmlformats.org/officeDocument/2006/relationships/image" Target="../media/image34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6.png"/><Relationship Id="rId15" Type="http://schemas.openxmlformats.org/officeDocument/2006/relationships/image" Target="../media/image37.png"/><Relationship Id="rId14" Type="http://schemas.openxmlformats.org/officeDocument/2006/relationships/image" Target="../media/image25.png"/><Relationship Id="rId17" Type="http://schemas.openxmlformats.org/officeDocument/2006/relationships/image" Target="../media/image41.png"/><Relationship Id="rId16" Type="http://schemas.openxmlformats.org/officeDocument/2006/relationships/image" Target="../media/image38.png"/><Relationship Id="rId5" Type="http://schemas.openxmlformats.org/officeDocument/2006/relationships/image" Target="../media/image23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Relationship Id="rId4" Type="http://schemas.openxmlformats.org/officeDocument/2006/relationships/image" Target="../media/image45.png"/><Relationship Id="rId5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Relationship Id="rId6" Type="http://schemas.openxmlformats.org/officeDocument/2006/relationships/image" Target="../media/image4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Relationship Id="rId6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Relationship Id="rId6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46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6.png"/><Relationship Id="rId8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10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17.png"/><Relationship Id="rId5" Type="http://schemas.openxmlformats.org/officeDocument/2006/relationships/image" Target="../media/image24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311700" y="116867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SCRO GBM #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2: Intro to Semiconductors (part 2)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5873699"/>
            <a:ext cx="3616146" cy="9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736225" y="5571025"/>
            <a:ext cx="26322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Special thanks to our sponsor: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Logic High and Low?</a:t>
            </a:r>
            <a:endParaRPr/>
          </a:p>
        </p:txBody>
      </p:sp>
      <p:pic>
        <p:nvPicPr>
          <p:cNvPr id="211" name="Google Shape;2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39" y="1853688"/>
            <a:ext cx="7818725" cy="315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2"/>
          <p:cNvSpPr txBox="1"/>
          <p:nvPr/>
        </p:nvSpPr>
        <p:spPr>
          <a:xfrm>
            <a:off x="260525" y="4888050"/>
            <a:ext cx="6114600" cy="24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➔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Digital Circuits operate in binary space 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◆"/>
            </a:pP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Always 1/0</a:t>
            </a: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↔High/Low ↔5V/0V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Voltages are acceptable for CMOS?</a:t>
            </a:r>
            <a:endParaRPr/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350" y="3680050"/>
            <a:ext cx="2981676" cy="3016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23"/>
          <p:cNvGrpSpPr/>
          <p:nvPr/>
        </p:nvGrpSpPr>
        <p:grpSpPr>
          <a:xfrm>
            <a:off x="242193" y="1812581"/>
            <a:ext cx="7581874" cy="2447510"/>
            <a:chOff x="256825" y="4555125"/>
            <a:chExt cx="6649600" cy="2224200"/>
          </a:xfrm>
        </p:grpSpPr>
        <p:pic>
          <p:nvPicPr>
            <p:cNvPr id="220" name="Google Shape;220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6825" y="4555125"/>
              <a:ext cx="5244104" cy="222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23"/>
            <p:cNvSpPr txBox="1"/>
            <p:nvPr/>
          </p:nvSpPr>
          <p:spPr>
            <a:xfrm>
              <a:off x="4641725" y="5335100"/>
              <a:ext cx="2264700" cy="10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If you are in no man’s land then</a:t>
              </a:r>
              <a:endPara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None/>
              </a:pPr>
              <a:r>
                <a:rPr b="1" lang="en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BAD THINGS HAPPEN</a:t>
              </a:r>
              <a:endParaRPr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017475" y="5572650"/>
              <a:ext cx="387900" cy="5490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No Man</a:t>
              </a:r>
              <a:endParaRPr sz="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Land</a:t>
              </a: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4324425" y="5189525"/>
              <a:ext cx="387900" cy="13353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No Man</a:t>
              </a:r>
              <a:endParaRPr sz="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Land</a:t>
              </a:r>
              <a:endParaRPr sz="700"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4861100" y="5335100"/>
              <a:ext cx="201600" cy="928800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23"/>
          <p:cNvSpPr txBox="1"/>
          <p:nvPr/>
        </p:nvSpPr>
        <p:spPr>
          <a:xfrm>
            <a:off x="260525" y="4888050"/>
            <a:ext cx="6114600" cy="24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➔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The MOSFET’s operate in </a:t>
            </a: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Cutoff</a:t>
            </a: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(open) or </a:t>
            </a: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Triode </a:t>
            </a: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(closed)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Inverter (NOT) (input gets inverted)</a:t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4782300" y="1888625"/>
            <a:ext cx="4361700" cy="4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Pull-up Resistor to Vcc(Power)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MOSFET to Ground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Input = 0 : Switch is open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Output is tied to Vcc or (1)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Input = 1 : Switch is closed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Output is pulled to Gnd or (0)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25" y="5408050"/>
            <a:ext cx="1970050" cy="13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350" y="5678433"/>
            <a:ext cx="2097078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4"/>
          <p:cNvSpPr txBox="1"/>
          <p:nvPr/>
        </p:nvSpPr>
        <p:spPr>
          <a:xfrm>
            <a:off x="2186801" y="5915425"/>
            <a:ext cx="634500" cy="3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Input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5" name="Google Shape;2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5425" y="3644450"/>
            <a:ext cx="3134426" cy="3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24"/>
          <p:cNvGrpSpPr/>
          <p:nvPr/>
        </p:nvGrpSpPr>
        <p:grpSpPr>
          <a:xfrm>
            <a:off x="29450" y="1922018"/>
            <a:ext cx="4398744" cy="3171166"/>
            <a:chOff x="29450" y="1922018"/>
            <a:chExt cx="4398744" cy="3171166"/>
          </a:xfrm>
        </p:grpSpPr>
        <p:pic>
          <p:nvPicPr>
            <p:cNvPr id="237" name="Google Shape;237;p24"/>
            <p:cNvPicPr preferRelativeResize="0"/>
            <p:nvPr/>
          </p:nvPicPr>
          <p:blipFill rotWithShape="1">
            <a:blip r:embed="rId6">
              <a:alphaModFix/>
            </a:blip>
            <a:srcRect b="0" l="52173" r="0" t="0"/>
            <a:stretch/>
          </p:blipFill>
          <p:spPr>
            <a:xfrm>
              <a:off x="905579" y="1922018"/>
              <a:ext cx="3522615" cy="3171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4"/>
            <p:cNvPicPr preferRelativeResize="0"/>
            <p:nvPr/>
          </p:nvPicPr>
          <p:blipFill rotWithShape="1">
            <a:blip r:embed="rId7">
              <a:alphaModFix/>
            </a:blip>
            <a:srcRect b="13527" l="0" r="0" t="9655"/>
            <a:stretch/>
          </p:blipFill>
          <p:spPr>
            <a:xfrm>
              <a:off x="821598" y="3897511"/>
              <a:ext cx="478798" cy="667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4"/>
            <p:cNvPicPr preferRelativeResize="0"/>
            <p:nvPr/>
          </p:nvPicPr>
          <p:blipFill rotWithShape="1">
            <a:blip r:embed="rId7">
              <a:alphaModFix/>
            </a:blip>
            <a:srcRect b="13527" l="0" r="0" t="9655"/>
            <a:stretch/>
          </p:blipFill>
          <p:spPr>
            <a:xfrm>
              <a:off x="2781234" y="3928874"/>
              <a:ext cx="478798" cy="667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895366" y="3512041"/>
              <a:ext cx="288383" cy="407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4"/>
            <p:cNvSpPr txBox="1"/>
            <p:nvPr/>
          </p:nvSpPr>
          <p:spPr>
            <a:xfrm>
              <a:off x="1989086" y="4242016"/>
              <a:ext cx="1270946" cy="507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A = “1” 5V 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24"/>
            <p:cNvSpPr txBox="1"/>
            <p:nvPr/>
          </p:nvSpPr>
          <p:spPr>
            <a:xfrm>
              <a:off x="29450" y="4179944"/>
              <a:ext cx="1270946" cy="507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A = “0” 0V 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3" name="Google Shape;243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60031" y="3442137"/>
              <a:ext cx="442113" cy="130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51849" y="4054327"/>
              <a:ext cx="227345" cy="353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183750" y="4008475"/>
              <a:ext cx="133400" cy="5081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6" name="Google Shape;246;p24"/>
            <p:cNvCxnSpPr/>
            <p:nvPr/>
          </p:nvCxnSpPr>
          <p:spPr>
            <a:xfrm rot="5400000">
              <a:off x="3050064" y="3953520"/>
              <a:ext cx="862048" cy="307338"/>
            </a:xfrm>
            <a:prstGeom prst="curvedConnector3">
              <a:avLst>
                <a:gd fmla="val 9171" name="adj1"/>
              </a:avLst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247" name="Google Shape;247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04950" y="5605975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52825" y="3417113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52575" y="3686175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/>
          <p:nvPr>
            <p:ph type="title"/>
          </p:nvPr>
        </p:nvSpPr>
        <p:spPr>
          <a:xfrm>
            <a:off x="311700" y="268175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CMOS </a:t>
            </a:r>
            <a:r>
              <a:rPr lang="en"/>
              <a:t>Inverter (NOT</a:t>
            </a:r>
            <a:r>
              <a:rPr lang="en"/>
              <a:t>) (</a:t>
            </a:r>
            <a:r>
              <a:rPr lang="en"/>
              <a:t>input gets inverted)</a:t>
            </a:r>
            <a:endParaRPr/>
          </a:p>
        </p:txBody>
      </p:sp>
      <p:sp>
        <p:nvSpPr>
          <p:cNvPr id="255" name="Google Shape;255;p25"/>
          <p:cNvSpPr txBox="1"/>
          <p:nvPr/>
        </p:nvSpPr>
        <p:spPr>
          <a:xfrm>
            <a:off x="4782300" y="1888625"/>
            <a:ext cx="4361700" cy="4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PMOS</a:t>
            </a: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to Vcc(Power)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NMOS to GND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Input = 0 : Switch is open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Output is tied to Vcc or (1)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Input = 1 : Switch is closed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Output is pulled to Gnd or (0)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25" y="5408050"/>
            <a:ext cx="1970050" cy="13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350" y="5678433"/>
            <a:ext cx="2097078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5"/>
          <p:cNvSpPr txBox="1"/>
          <p:nvPr/>
        </p:nvSpPr>
        <p:spPr>
          <a:xfrm>
            <a:off x="2186801" y="5915425"/>
            <a:ext cx="634500" cy="3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Input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9" name="Google Shape;25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5425" y="3644450"/>
            <a:ext cx="3134426" cy="317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4950" y="5605975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2575" y="3686175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0225" y="2428875"/>
            <a:ext cx="894725" cy="104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25"/>
          <p:cNvCxnSpPr/>
          <p:nvPr/>
        </p:nvCxnSpPr>
        <p:spPr>
          <a:xfrm>
            <a:off x="1284546" y="2228902"/>
            <a:ext cx="0" cy="533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4" name="Google Shape;264;p25"/>
          <p:cNvPicPr preferRelativeResize="0"/>
          <p:nvPr/>
        </p:nvPicPr>
        <p:blipFill rotWithShape="1">
          <a:blip r:embed="rId9">
            <a:alphaModFix/>
          </a:blip>
          <a:srcRect b="14506" l="0" r="0" t="9661"/>
          <a:stretch/>
        </p:blipFill>
        <p:spPr>
          <a:xfrm>
            <a:off x="557175" y="2735663"/>
            <a:ext cx="730925" cy="69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79438" y="2829375"/>
            <a:ext cx="133400" cy="5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7000" y="3474275"/>
            <a:ext cx="63450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12850" y="3445700"/>
            <a:ext cx="393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 rotWithShape="1">
          <a:blip r:embed="rId12">
            <a:alphaModFix/>
          </a:blip>
          <a:srcRect b="0" l="52173" r="25025" t="0"/>
          <a:stretch/>
        </p:blipFill>
        <p:spPr>
          <a:xfrm>
            <a:off x="905577" y="1922025"/>
            <a:ext cx="1679475" cy="31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 rotWithShape="1">
          <a:blip r:embed="rId13">
            <a:alphaModFix/>
          </a:blip>
          <a:srcRect b="13527" l="0" r="0" t="9655"/>
          <a:stretch/>
        </p:blipFill>
        <p:spPr>
          <a:xfrm>
            <a:off x="821598" y="3897511"/>
            <a:ext cx="478798" cy="66734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 txBox="1"/>
          <p:nvPr/>
        </p:nvSpPr>
        <p:spPr>
          <a:xfrm>
            <a:off x="-11850" y="4249282"/>
            <a:ext cx="1270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A = “0” 0V 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1" name="Google Shape;271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51849" y="4054327"/>
            <a:ext cx="227345" cy="35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25"/>
          <p:cNvCxnSpPr>
            <a:stCxn id="264" idx="1"/>
          </p:cNvCxnSpPr>
          <p:nvPr/>
        </p:nvCxnSpPr>
        <p:spPr>
          <a:xfrm>
            <a:off x="557175" y="3083445"/>
            <a:ext cx="27900" cy="1167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5"/>
          <p:cNvCxnSpPr>
            <a:stCxn id="269" idx="1"/>
          </p:cNvCxnSpPr>
          <p:nvPr/>
        </p:nvCxnSpPr>
        <p:spPr>
          <a:xfrm flipH="1">
            <a:off x="598098" y="4231184"/>
            <a:ext cx="223500" cy="7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4" name="Google Shape;274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979335" y="1888624"/>
            <a:ext cx="2030416" cy="310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744950" y="4699100"/>
            <a:ext cx="1361525" cy="4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/>
          <p:nvPr/>
        </p:nvSpPr>
        <p:spPr>
          <a:xfrm>
            <a:off x="2423811" y="4231178"/>
            <a:ext cx="1270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A = “1” 5V 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106475" y="4673950"/>
            <a:ext cx="282125" cy="31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/>
        </p:nvSpPr>
        <p:spPr>
          <a:xfrm>
            <a:off x="2979325" y="2433575"/>
            <a:ext cx="658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PMOS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3085950" y="3566325"/>
            <a:ext cx="658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NMOS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5"/>
          <p:cNvSpPr txBox="1"/>
          <p:nvPr/>
        </p:nvSpPr>
        <p:spPr>
          <a:xfrm>
            <a:off x="447050" y="2466725"/>
            <a:ext cx="658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PMOS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593388" y="3634850"/>
            <a:ext cx="658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NMOS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25"/>
          <p:cNvSpPr txBox="1"/>
          <p:nvPr/>
        </p:nvSpPr>
        <p:spPr>
          <a:xfrm>
            <a:off x="447050" y="901025"/>
            <a:ext cx="61632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CMOS = NMOS +PMOS</a:t>
            </a:r>
            <a:endParaRPr sz="2400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NMOS + PMOS = </a:t>
            </a:r>
            <a:r>
              <a:rPr b="1" lang="en"/>
              <a:t>CMOS Inverter </a:t>
            </a:r>
            <a:endParaRPr b="1"/>
          </a:p>
        </p:txBody>
      </p:sp>
      <p:pic>
        <p:nvPicPr>
          <p:cNvPr id="288" name="Google Shape;2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900" y="4446050"/>
            <a:ext cx="6069101" cy="22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6"/>
          <p:cNvSpPr txBox="1"/>
          <p:nvPr/>
        </p:nvSpPr>
        <p:spPr>
          <a:xfrm>
            <a:off x="42275" y="2131375"/>
            <a:ext cx="29619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➔"/>
            </a:pPr>
            <a:r>
              <a:rPr lang="en" sz="1600">
                <a:solidFill>
                  <a:schemeClr val="accent1"/>
                </a:solidFill>
              </a:rPr>
              <a:t>CMOS propagates both logic 0 and 1, whereas NMOS propagates only logic 1 that is VDD.</a:t>
            </a:r>
            <a:endParaRPr sz="1600">
              <a:solidFill>
                <a:schemeClr val="accent1"/>
              </a:solidFill>
            </a:endParaRPr>
          </a:p>
          <a:p>
            <a:pPr indent="-3302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600"/>
              <a:buChar char="➔"/>
            </a:pPr>
            <a:r>
              <a:rPr lang="en" sz="1600">
                <a:solidFill>
                  <a:srgbClr val="E48312"/>
                </a:solidFill>
              </a:rPr>
              <a:t>Very low static power consumption</a:t>
            </a:r>
            <a:endParaRPr sz="1600">
              <a:solidFill>
                <a:srgbClr val="E48312"/>
              </a:solidFill>
            </a:endParaRPr>
          </a:p>
          <a:p>
            <a:pPr indent="-3302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➔"/>
            </a:pPr>
            <a:r>
              <a:rPr lang="en" sz="1600">
                <a:solidFill>
                  <a:schemeClr val="accent1"/>
                </a:solidFill>
              </a:rPr>
              <a:t>Reduce the complexity of the circuit</a:t>
            </a:r>
            <a:endParaRPr sz="1600">
              <a:solidFill>
                <a:schemeClr val="accent1"/>
              </a:solidFill>
            </a:endParaRPr>
          </a:p>
          <a:p>
            <a:pPr indent="-3302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➔"/>
            </a:pPr>
            <a:r>
              <a:rPr lang="en" sz="1600">
                <a:solidFill>
                  <a:schemeClr val="accent1"/>
                </a:solidFill>
              </a:rPr>
              <a:t>High density of logic functions on a chip</a:t>
            </a:r>
            <a:endParaRPr sz="1600">
              <a:solidFill>
                <a:schemeClr val="accent1"/>
              </a:solidFill>
            </a:endParaRPr>
          </a:p>
          <a:p>
            <a:pPr indent="-3302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➔"/>
            </a:pPr>
            <a:r>
              <a:rPr lang="en" sz="1600">
                <a:solidFill>
                  <a:schemeClr val="accent1"/>
                </a:solidFill>
              </a:rPr>
              <a:t>High noise immunity</a:t>
            </a:r>
            <a:endParaRPr sz="1600">
              <a:solidFill>
                <a:schemeClr val="accent1"/>
              </a:solidFill>
            </a:endParaRPr>
          </a:p>
        </p:txBody>
      </p:sp>
      <p:pic>
        <p:nvPicPr>
          <p:cNvPr id="290" name="Google Shape;29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749800"/>
            <a:ext cx="2869352" cy="26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 txBox="1"/>
          <p:nvPr/>
        </p:nvSpPr>
        <p:spPr>
          <a:xfrm>
            <a:off x="5973750" y="2455200"/>
            <a:ext cx="658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PMOS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5973750" y="3379000"/>
            <a:ext cx="658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NMOS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3" name="Google Shape;293;p26"/>
          <p:cNvCxnSpPr/>
          <p:nvPr/>
        </p:nvCxnSpPr>
        <p:spPr>
          <a:xfrm>
            <a:off x="4280375" y="2131375"/>
            <a:ext cx="1279500" cy="385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4" name="Google Shape;294;p26"/>
          <p:cNvSpPr txBox="1"/>
          <p:nvPr/>
        </p:nvSpPr>
        <p:spPr>
          <a:xfrm>
            <a:off x="3074900" y="1749800"/>
            <a:ext cx="1204200" cy="70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The circle is an indicator of PMOS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5" name="Google Shape;29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5150" y="2654811"/>
            <a:ext cx="1438838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 txBox="1"/>
          <p:nvPr/>
        </p:nvSpPr>
        <p:spPr>
          <a:xfrm>
            <a:off x="7644600" y="1952200"/>
            <a:ext cx="1499400" cy="1850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When circle is not indicated look for the arrows: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6"/>
          <p:cNvSpPr txBox="1"/>
          <p:nvPr/>
        </p:nvSpPr>
        <p:spPr>
          <a:xfrm>
            <a:off x="270700" y="1831100"/>
            <a:ext cx="25113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Advantages of CMOS:</a:t>
            </a:r>
            <a:endParaRPr b="1"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"/>
          <p:cNvSpPr txBox="1"/>
          <p:nvPr>
            <p:ph type="title"/>
          </p:nvPr>
        </p:nvSpPr>
        <p:spPr>
          <a:xfrm>
            <a:off x="40150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CMOS: Complementary MOSFET Inverter</a:t>
            </a:r>
            <a:endParaRPr/>
          </a:p>
        </p:txBody>
      </p:sp>
      <p:pic>
        <p:nvPicPr>
          <p:cNvPr id="303" name="Google Shape;3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850" y="1868300"/>
            <a:ext cx="7482874" cy="27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7"/>
          <p:cNvSpPr txBox="1"/>
          <p:nvPr/>
        </p:nvSpPr>
        <p:spPr>
          <a:xfrm>
            <a:off x="583225" y="4778950"/>
            <a:ext cx="3650100" cy="1580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Exercise: 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E48312"/>
                </a:solidFill>
                <a:latin typeface="Roboto"/>
                <a:ea typeface="Roboto"/>
                <a:cs typeface="Roboto"/>
                <a:sym typeface="Roboto"/>
              </a:rPr>
              <a:t>Where would you connect A</a:t>
            </a:r>
            <a:endParaRPr b="1">
              <a:solidFill>
                <a:srgbClr val="E4831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Where would you connect Q </a:t>
            </a:r>
            <a:endParaRPr b="1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Where is your voltage ground (Vss)</a:t>
            </a:r>
            <a:endParaRPr b="1">
              <a:solidFill>
                <a:srgbClr val="8520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Where is your supply voltage (Vdd)</a:t>
            </a:r>
            <a:endParaRPr b="1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27"/>
          <p:cNvSpPr txBox="1"/>
          <p:nvPr/>
        </p:nvSpPr>
        <p:spPr>
          <a:xfrm>
            <a:off x="4572000" y="4728525"/>
            <a:ext cx="3478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Important Note: </a:t>
            </a:r>
            <a:endParaRPr u="sng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Vd is drain voltage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Vdd or Vcc or V+ is just nomenclature for a voltage supply 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Vs is the voltage on the source 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Vss or Vg or GND is ground (reference point to your voltage)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6" name="Google Shape;306;p27"/>
          <p:cNvCxnSpPr/>
          <p:nvPr/>
        </p:nvCxnSpPr>
        <p:spPr>
          <a:xfrm>
            <a:off x="3358450" y="3010375"/>
            <a:ext cx="2643600" cy="0"/>
          </a:xfrm>
          <a:prstGeom prst="straightConnector1">
            <a:avLst/>
          </a:prstGeom>
          <a:noFill/>
          <a:ln cap="flat" cmpd="sng" w="28575">
            <a:solidFill>
              <a:srgbClr val="E4831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27"/>
          <p:cNvCxnSpPr/>
          <p:nvPr/>
        </p:nvCxnSpPr>
        <p:spPr>
          <a:xfrm>
            <a:off x="4073400" y="3217325"/>
            <a:ext cx="11760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27"/>
          <p:cNvCxnSpPr/>
          <p:nvPr/>
        </p:nvCxnSpPr>
        <p:spPr>
          <a:xfrm rot="10800000">
            <a:off x="366975" y="3217325"/>
            <a:ext cx="2267100" cy="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27"/>
          <p:cNvCxnSpPr/>
          <p:nvPr/>
        </p:nvCxnSpPr>
        <p:spPr>
          <a:xfrm>
            <a:off x="6688675" y="3207925"/>
            <a:ext cx="2210700" cy="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0" name="Google Shape;3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175" y="106925"/>
            <a:ext cx="1716651" cy="15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7"/>
          <p:cNvSpPr txBox="1"/>
          <p:nvPr/>
        </p:nvSpPr>
        <p:spPr>
          <a:xfrm>
            <a:off x="8193250" y="442000"/>
            <a:ext cx="6585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"/>
                <a:ea typeface="Roboto"/>
                <a:cs typeface="Roboto"/>
                <a:sym typeface="Roboto"/>
              </a:rPr>
              <a:t>PMOS</a:t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27"/>
          <p:cNvSpPr txBox="1"/>
          <p:nvPr/>
        </p:nvSpPr>
        <p:spPr>
          <a:xfrm>
            <a:off x="8226100" y="1012275"/>
            <a:ext cx="5928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"/>
                <a:ea typeface="Roboto"/>
                <a:cs typeface="Roboto"/>
                <a:sym typeface="Roboto"/>
              </a:rPr>
              <a:t>NMOS</a:t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27"/>
          <p:cNvSpPr txBox="1"/>
          <p:nvPr/>
        </p:nvSpPr>
        <p:spPr>
          <a:xfrm>
            <a:off x="395100" y="2836375"/>
            <a:ext cx="5658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7E742"/>
                </a:solidFill>
                <a:latin typeface="Roboto"/>
                <a:ea typeface="Roboto"/>
                <a:cs typeface="Roboto"/>
                <a:sym typeface="Roboto"/>
              </a:rPr>
              <a:t>Vss</a:t>
            </a:r>
            <a:endParaRPr b="1">
              <a:solidFill>
                <a:srgbClr val="57E7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27"/>
          <p:cNvSpPr txBox="1"/>
          <p:nvPr/>
        </p:nvSpPr>
        <p:spPr>
          <a:xfrm>
            <a:off x="5475200" y="2662375"/>
            <a:ext cx="4326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7E742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>
              <a:solidFill>
                <a:srgbClr val="57E7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27"/>
          <p:cNvSpPr txBox="1"/>
          <p:nvPr/>
        </p:nvSpPr>
        <p:spPr>
          <a:xfrm>
            <a:off x="4426175" y="3207850"/>
            <a:ext cx="470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7E742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endParaRPr b="1">
              <a:solidFill>
                <a:srgbClr val="57E7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27"/>
          <p:cNvSpPr txBox="1"/>
          <p:nvPr/>
        </p:nvSpPr>
        <p:spPr>
          <a:xfrm>
            <a:off x="8399600" y="2836375"/>
            <a:ext cx="5658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7E742"/>
                </a:solidFill>
                <a:latin typeface="Roboto"/>
                <a:ea typeface="Roboto"/>
                <a:cs typeface="Roboto"/>
                <a:sym typeface="Roboto"/>
              </a:rPr>
              <a:t>Vdd</a:t>
            </a:r>
            <a:endParaRPr b="1">
              <a:solidFill>
                <a:srgbClr val="57E7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/>
          <p:nvPr>
            <p:ph type="title"/>
          </p:nvPr>
        </p:nvSpPr>
        <p:spPr>
          <a:xfrm>
            <a:off x="223250" y="75225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 modern CMOS looks like, pretty spooky right?  </a:t>
            </a:r>
            <a:endParaRPr/>
          </a:p>
        </p:txBody>
      </p:sp>
      <p:pic>
        <p:nvPicPr>
          <p:cNvPr id="322" name="Google Shape;322;p28"/>
          <p:cNvPicPr preferRelativeResize="0"/>
          <p:nvPr/>
        </p:nvPicPr>
        <p:blipFill rotWithShape="1">
          <a:blip r:embed="rId3">
            <a:alphaModFix/>
          </a:blip>
          <a:srcRect b="0" l="0" r="931" t="0"/>
          <a:stretch/>
        </p:blipFill>
        <p:spPr>
          <a:xfrm>
            <a:off x="434600" y="2639650"/>
            <a:ext cx="8022649" cy="40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206975" y="1821150"/>
            <a:ext cx="85206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As you can tell, the CMOS is the previous slide is oversimplified. Through our #GETUP motto we will give you the fundamentals that will allow to understand this graphic later on in our more advanced lectures. </a:t>
            </a:r>
            <a:endParaRPr sz="1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4" name="Google Shape;3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4850" y="659200"/>
            <a:ext cx="1444850" cy="8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CMOS NAND</a:t>
            </a:r>
            <a:endParaRPr/>
          </a:p>
        </p:txBody>
      </p:sp>
      <p:pic>
        <p:nvPicPr>
          <p:cNvPr id="330" name="Google Shape;3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50" y="2213550"/>
            <a:ext cx="2333625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 txBox="1"/>
          <p:nvPr/>
        </p:nvSpPr>
        <p:spPr>
          <a:xfrm>
            <a:off x="6184500" y="1883100"/>
            <a:ext cx="2959500" cy="3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Why is this important?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We use these inverters in order to measure things like the speed of this device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/>
              <a:t>For example: Ring Oscillator </a:t>
            </a:r>
            <a:endParaRPr sz="1800"/>
          </a:p>
        </p:txBody>
      </p:sp>
      <p:pic>
        <p:nvPicPr>
          <p:cNvPr id="332" name="Google Shape;3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4502" y="3363125"/>
            <a:ext cx="2638575" cy="167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29"/>
          <p:cNvGrpSpPr/>
          <p:nvPr/>
        </p:nvGrpSpPr>
        <p:grpSpPr>
          <a:xfrm>
            <a:off x="2849700" y="2213542"/>
            <a:ext cx="2717625" cy="900524"/>
            <a:chOff x="211275" y="2422867"/>
            <a:chExt cx="2717625" cy="900524"/>
          </a:xfrm>
        </p:grpSpPr>
        <p:pic>
          <p:nvPicPr>
            <p:cNvPr id="334" name="Google Shape;334;p29"/>
            <p:cNvPicPr preferRelativeResize="0"/>
            <p:nvPr/>
          </p:nvPicPr>
          <p:blipFill rotWithShape="1">
            <a:blip r:embed="rId5">
              <a:alphaModFix/>
            </a:blip>
            <a:srcRect b="71551" l="0" r="0" t="9739"/>
            <a:stretch/>
          </p:blipFill>
          <p:spPr>
            <a:xfrm>
              <a:off x="211275" y="2498601"/>
              <a:ext cx="2717625" cy="711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29"/>
            <p:cNvSpPr txBox="1"/>
            <p:nvPr/>
          </p:nvSpPr>
          <p:spPr>
            <a:xfrm>
              <a:off x="627648" y="2422867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29"/>
            <p:cNvSpPr txBox="1"/>
            <p:nvPr/>
          </p:nvSpPr>
          <p:spPr>
            <a:xfrm>
              <a:off x="627648" y="2783391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7" name="Google Shape;337;p29"/>
          <p:cNvSpPr txBox="1"/>
          <p:nvPr/>
        </p:nvSpPr>
        <p:spPr>
          <a:xfrm>
            <a:off x="5005926" y="2495001"/>
            <a:ext cx="4623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Z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8" name="Google Shape;33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9075" y="2542625"/>
            <a:ext cx="542925" cy="21052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9"/>
          <p:cNvSpPr txBox="1"/>
          <p:nvPr/>
        </p:nvSpPr>
        <p:spPr>
          <a:xfrm>
            <a:off x="1025275" y="2871025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1937488" y="2871025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29"/>
          <p:cNvSpPr txBox="1"/>
          <p:nvPr/>
        </p:nvSpPr>
        <p:spPr>
          <a:xfrm>
            <a:off x="1611350" y="4142900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29"/>
          <p:cNvSpPr txBox="1"/>
          <p:nvPr/>
        </p:nvSpPr>
        <p:spPr>
          <a:xfrm>
            <a:off x="1611350" y="4974900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CMOS NAND </a:t>
            </a:r>
            <a:endParaRPr/>
          </a:p>
        </p:txBody>
      </p:sp>
      <p:pic>
        <p:nvPicPr>
          <p:cNvPr id="348" name="Google Shape;3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50" y="2213550"/>
            <a:ext cx="2333625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0"/>
          <p:cNvSpPr txBox="1"/>
          <p:nvPr/>
        </p:nvSpPr>
        <p:spPr>
          <a:xfrm>
            <a:off x="6184500" y="1883100"/>
            <a:ext cx="2959500" cy="3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A=1(5V) B=0 (0V)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800"/>
              <a:t>Z = 1(5V)</a:t>
            </a:r>
            <a:endParaRPr b="1" sz="1800"/>
          </a:p>
        </p:txBody>
      </p:sp>
      <p:pic>
        <p:nvPicPr>
          <p:cNvPr id="350" name="Google Shape;3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4502" y="3363125"/>
            <a:ext cx="2638575" cy="167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Google Shape;351;p30"/>
          <p:cNvGrpSpPr/>
          <p:nvPr/>
        </p:nvGrpSpPr>
        <p:grpSpPr>
          <a:xfrm>
            <a:off x="2849700" y="2213542"/>
            <a:ext cx="2717625" cy="900524"/>
            <a:chOff x="211275" y="2422867"/>
            <a:chExt cx="2717625" cy="900524"/>
          </a:xfrm>
        </p:grpSpPr>
        <p:pic>
          <p:nvPicPr>
            <p:cNvPr id="352" name="Google Shape;352;p30"/>
            <p:cNvPicPr preferRelativeResize="0"/>
            <p:nvPr/>
          </p:nvPicPr>
          <p:blipFill rotWithShape="1">
            <a:blip r:embed="rId5">
              <a:alphaModFix/>
            </a:blip>
            <a:srcRect b="71551" l="0" r="0" t="9739"/>
            <a:stretch/>
          </p:blipFill>
          <p:spPr>
            <a:xfrm>
              <a:off x="211275" y="2498601"/>
              <a:ext cx="2717625" cy="711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30"/>
            <p:cNvSpPr txBox="1"/>
            <p:nvPr/>
          </p:nvSpPr>
          <p:spPr>
            <a:xfrm>
              <a:off x="627648" y="2422867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30"/>
            <p:cNvSpPr txBox="1"/>
            <p:nvPr/>
          </p:nvSpPr>
          <p:spPr>
            <a:xfrm>
              <a:off x="627648" y="2783391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55" name="Google Shape;355;p30"/>
          <p:cNvSpPr txBox="1"/>
          <p:nvPr/>
        </p:nvSpPr>
        <p:spPr>
          <a:xfrm>
            <a:off x="5005926" y="2495001"/>
            <a:ext cx="4623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Z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6" name="Google Shape;35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9075" y="2542625"/>
            <a:ext cx="542925" cy="21052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0"/>
          <p:cNvSpPr txBox="1"/>
          <p:nvPr/>
        </p:nvSpPr>
        <p:spPr>
          <a:xfrm>
            <a:off x="1025275" y="2871025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0"/>
          <p:cNvSpPr txBox="1"/>
          <p:nvPr/>
        </p:nvSpPr>
        <p:spPr>
          <a:xfrm>
            <a:off x="1937488" y="2871025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30"/>
          <p:cNvSpPr txBox="1"/>
          <p:nvPr/>
        </p:nvSpPr>
        <p:spPr>
          <a:xfrm>
            <a:off x="1708125" y="4138475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30"/>
          <p:cNvSpPr txBox="1"/>
          <p:nvPr/>
        </p:nvSpPr>
        <p:spPr>
          <a:xfrm>
            <a:off x="1611350" y="4974900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1" name="Google Shape;361;p30"/>
          <p:cNvCxnSpPr/>
          <p:nvPr/>
        </p:nvCxnSpPr>
        <p:spPr>
          <a:xfrm>
            <a:off x="1319600" y="4316325"/>
            <a:ext cx="195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30"/>
          <p:cNvCxnSpPr/>
          <p:nvPr/>
        </p:nvCxnSpPr>
        <p:spPr>
          <a:xfrm>
            <a:off x="806050" y="3022725"/>
            <a:ext cx="113400" cy="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30"/>
          <p:cNvCxnSpPr/>
          <p:nvPr/>
        </p:nvCxnSpPr>
        <p:spPr>
          <a:xfrm>
            <a:off x="1641425" y="4927475"/>
            <a:ext cx="195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30"/>
          <p:cNvCxnSpPr/>
          <p:nvPr/>
        </p:nvCxnSpPr>
        <p:spPr>
          <a:xfrm>
            <a:off x="2171150" y="2398675"/>
            <a:ext cx="0" cy="124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30"/>
          <p:cNvCxnSpPr/>
          <p:nvPr/>
        </p:nvCxnSpPr>
        <p:spPr>
          <a:xfrm>
            <a:off x="1729125" y="3666275"/>
            <a:ext cx="734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0"/>
          <p:cNvCxnSpPr/>
          <p:nvPr/>
        </p:nvCxnSpPr>
        <p:spPr>
          <a:xfrm>
            <a:off x="1735625" y="3666275"/>
            <a:ext cx="455100" cy="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30"/>
          <p:cNvCxnSpPr/>
          <p:nvPr/>
        </p:nvCxnSpPr>
        <p:spPr>
          <a:xfrm>
            <a:off x="1735625" y="3646675"/>
            <a:ext cx="12900" cy="1261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30"/>
          <p:cNvCxnSpPr/>
          <p:nvPr/>
        </p:nvCxnSpPr>
        <p:spPr>
          <a:xfrm>
            <a:off x="1641425" y="3019375"/>
            <a:ext cx="113400" cy="6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9" name="Google Shape;369;p30"/>
          <p:cNvCxnSpPr/>
          <p:nvPr/>
        </p:nvCxnSpPr>
        <p:spPr>
          <a:xfrm>
            <a:off x="1319600" y="5154875"/>
            <a:ext cx="136500" cy="6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30"/>
          <p:cNvCxnSpPr/>
          <p:nvPr/>
        </p:nvCxnSpPr>
        <p:spPr>
          <a:xfrm flipH="1">
            <a:off x="1287025" y="2398525"/>
            <a:ext cx="32700" cy="416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30"/>
          <p:cNvCxnSpPr/>
          <p:nvPr/>
        </p:nvCxnSpPr>
        <p:spPr>
          <a:xfrm flipH="1">
            <a:off x="1729125" y="5382400"/>
            <a:ext cx="19500" cy="409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CMOS NAND A=1(5V) B=1 (5V)</a:t>
            </a:r>
            <a:endParaRPr/>
          </a:p>
        </p:txBody>
      </p:sp>
      <p:pic>
        <p:nvPicPr>
          <p:cNvPr id="377" name="Google Shape;3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50" y="2213550"/>
            <a:ext cx="2333625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4502" y="3363125"/>
            <a:ext cx="2638575" cy="167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p31"/>
          <p:cNvGrpSpPr/>
          <p:nvPr/>
        </p:nvGrpSpPr>
        <p:grpSpPr>
          <a:xfrm>
            <a:off x="2849700" y="2213542"/>
            <a:ext cx="2717625" cy="900524"/>
            <a:chOff x="211275" y="2422867"/>
            <a:chExt cx="2717625" cy="900524"/>
          </a:xfrm>
        </p:grpSpPr>
        <p:pic>
          <p:nvPicPr>
            <p:cNvPr id="380" name="Google Shape;380;p31"/>
            <p:cNvPicPr preferRelativeResize="0"/>
            <p:nvPr/>
          </p:nvPicPr>
          <p:blipFill rotWithShape="1">
            <a:blip r:embed="rId5">
              <a:alphaModFix/>
            </a:blip>
            <a:srcRect b="71551" l="0" r="0" t="9739"/>
            <a:stretch/>
          </p:blipFill>
          <p:spPr>
            <a:xfrm>
              <a:off x="211275" y="2498601"/>
              <a:ext cx="2717625" cy="711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31"/>
            <p:cNvSpPr txBox="1"/>
            <p:nvPr/>
          </p:nvSpPr>
          <p:spPr>
            <a:xfrm>
              <a:off x="627648" y="2422867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31"/>
            <p:cNvSpPr txBox="1"/>
            <p:nvPr/>
          </p:nvSpPr>
          <p:spPr>
            <a:xfrm>
              <a:off x="627648" y="2783391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3" name="Google Shape;383;p31"/>
          <p:cNvSpPr txBox="1"/>
          <p:nvPr/>
        </p:nvSpPr>
        <p:spPr>
          <a:xfrm>
            <a:off x="5005926" y="2495001"/>
            <a:ext cx="4623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Z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4" name="Google Shape;38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9075" y="2542625"/>
            <a:ext cx="542925" cy="21052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1"/>
          <p:cNvSpPr txBox="1"/>
          <p:nvPr/>
        </p:nvSpPr>
        <p:spPr>
          <a:xfrm>
            <a:off x="1025275" y="2871025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31"/>
          <p:cNvSpPr txBox="1"/>
          <p:nvPr/>
        </p:nvSpPr>
        <p:spPr>
          <a:xfrm>
            <a:off x="1937488" y="2871025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31"/>
          <p:cNvSpPr txBox="1"/>
          <p:nvPr/>
        </p:nvSpPr>
        <p:spPr>
          <a:xfrm>
            <a:off x="1708125" y="4162188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1735625" y="4968325"/>
            <a:ext cx="776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NMOS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9" name="Google Shape;389;p31"/>
          <p:cNvCxnSpPr/>
          <p:nvPr/>
        </p:nvCxnSpPr>
        <p:spPr>
          <a:xfrm>
            <a:off x="1319600" y="4316325"/>
            <a:ext cx="195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31"/>
          <p:cNvCxnSpPr/>
          <p:nvPr/>
        </p:nvCxnSpPr>
        <p:spPr>
          <a:xfrm>
            <a:off x="806050" y="3022725"/>
            <a:ext cx="113400" cy="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31"/>
          <p:cNvCxnSpPr/>
          <p:nvPr/>
        </p:nvCxnSpPr>
        <p:spPr>
          <a:xfrm>
            <a:off x="1729125" y="3666275"/>
            <a:ext cx="7347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31"/>
          <p:cNvCxnSpPr/>
          <p:nvPr/>
        </p:nvCxnSpPr>
        <p:spPr>
          <a:xfrm>
            <a:off x="1735625" y="3666275"/>
            <a:ext cx="455100" cy="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31"/>
          <p:cNvCxnSpPr/>
          <p:nvPr/>
        </p:nvCxnSpPr>
        <p:spPr>
          <a:xfrm flipH="1">
            <a:off x="1729025" y="3646675"/>
            <a:ext cx="6600" cy="2145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31"/>
          <p:cNvCxnSpPr/>
          <p:nvPr/>
        </p:nvCxnSpPr>
        <p:spPr>
          <a:xfrm>
            <a:off x="1611350" y="3022725"/>
            <a:ext cx="113400" cy="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31"/>
          <p:cNvCxnSpPr/>
          <p:nvPr/>
        </p:nvCxnSpPr>
        <p:spPr>
          <a:xfrm>
            <a:off x="1319600" y="5131050"/>
            <a:ext cx="141000" cy="4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31"/>
          <p:cNvCxnSpPr/>
          <p:nvPr/>
        </p:nvCxnSpPr>
        <p:spPr>
          <a:xfrm flipH="1">
            <a:off x="1287025" y="2398525"/>
            <a:ext cx="32700" cy="416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31"/>
          <p:cNvCxnSpPr/>
          <p:nvPr/>
        </p:nvCxnSpPr>
        <p:spPr>
          <a:xfrm flipH="1">
            <a:off x="2158025" y="2398525"/>
            <a:ext cx="32700" cy="416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8" name="Google Shape;398;p31"/>
          <p:cNvSpPr txBox="1"/>
          <p:nvPr/>
        </p:nvSpPr>
        <p:spPr>
          <a:xfrm>
            <a:off x="6184500" y="1883100"/>
            <a:ext cx="2959500" cy="3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A=1(5V) B=1 (5V)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800"/>
              <a:t>Z = 0(0V)</a:t>
            </a:r>
            <a:endParaRPr b="1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233100" y="245600"/>
            <a:ext cx="86421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2:Intro to Semiconductors (part 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Learning</a:t>
            </a:r>
            <a:r>
              <a:rPr lang="en" sz="3000" u="sng"/>
              <a:t> Outcomes:</a:t>
            </a:r>
            <a:endParaRPr sz="3000" u="sng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➔"/>
            </a:pPr>
            <a:r>
              <a:rPr lang="en" sz="3000"/>
              <a:t>Ba</a:t>
            </a:r>
            <a:r>
              <a:rPr lang="en" sz="3000"/>
              <a:t>sics of Digital logic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➔"/>
            </a:pPr>
            <a:r>
              <a:rPr lang="en" sz="3000"/>
              <a:t>CMOS technology</a:t>
            </a:r>
            <a:endParaRPr sz="3000"/>
          </a:p>
        </p:txBody>
      </p:sp>
      <p:sp>
        <p:nvSpPr>
          <p:cNvPr id="74" name="Google Shape;74;p14"/>
          <p:cNvSpPr txBox="1"/>
          <p:nvPr/>
        </p:nvSpPr>
        <p:spPr>
          <a:xfrm>
            <a:off x="5526900" y="4518200"/>
            <a:ext cx="3348300" cy="20172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Upcoming Lectures:</a:t>
            </a:r>
            <a:endParaRPr u="sng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Silicon Fabrication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Silicon Characterization (process and electrical)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Silicon Testing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Silicon </a:t>
            </a: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Reliability</a:t>
            </a: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Silicon Yield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Memory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And more!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CMOS AND</a:t>
            </a:r>
            <a:endParaRPr/>
          </a:p>
        </p:txBody>
      </p:sp>
      <p:pic>
        <p:nvPicPr>
          <p:cNvPr id="404" name="Google Shape;4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8" y="1869750"/>
            <a:ext cx="5119850" cy="2065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32"/>
          <p:cNvGrpSpPr/>
          <p:nvPr/>
        </p:nvGrpSpPr>
        <p:grpSpPr>
          <a:xfrm>
            <a:off x="154125" y="3935417"/>
            <a:ext cx="2717625" cy="900524"/>
            <a:chOff x="211275" y="2422867"/>
            <a:chExt cx="2717625" cy="900524"/>
          </a:xfrm>
        </p:grpSpPr>
        <p:pic>
          <p:nvPicPr>
            <p:cNvPr id="406" name="Google Shape;406;p32"/>
            <p:cNvPicPr preferRelativeResize="0"/>
            <p:nvPr/>
          </p:nvPicPr>
          <p:blipFill rotWithShape="1">
            <a:blip r:embed="rId4">
              <a:alphaModFix/>
            </a:blip>
            <a:srcRect b="71551" l="0" r="0" t="9739"/>
            <a:stretch/>
          </p:blipFill>
          <p:spPr>
            <a:xfrm>
              <a:off x="211275" y="2498601"/>
              <a:ext cx="2717625" cy="711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32"/>
            <p:cNvSpPr txBox="1"/>
            <p:nvPr/>
          </p:nvSpPr>
          <p:spPr>
            <a:xfrm>
              <a:off x="627648" y="2422867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8" name="Google Shape;408;p32"/>
            <p:cNvSpPr txBox="1"/>
            <p:nvPr/>
          </p:nvSpPr>
          <p:spPr>
            <a:xfrm>
              <a:off x="627648" y="2783391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9" name="Google Shape;409;p32"/>
          <p:cNvGrpSpPr/>
          <p:nvPr/>
        </p:nvGrpSpPr>
        <p:grpSpPr>
          <a:xfrm>
            <a:off x="3613399" y="4613260"/>
            <a:ext cx="2220603" cy="900524"/>
            <a:chOff x="127249" y="3209785"/>
            <a:chExt cx="2220603" cy="900524"/>
          </a:xfrm>
        </p:grpSpPr>
        <p:pic>
          <p:nvPicPr>
            <p:cNvPr id="410" name="Google Shape;410;p32"/>
            <p:cNvPicPr preferRelativeResize="0"/>
            <p:nvPr/>
          </p:nvPicPr>
          <p:blipFill rotWithShape="1">
            <a:blip r:embed="rId5">
              <a:alphaModFix/>
            </a:blip>
            <a:srcRect b="0" l="14204" r="7184" t="0"/>
            <a:stretch/>
          </p:blipFill>
          <p:spPr>
            <a:xfrm>
              <a:off x="565632" y="3261891"/>
              <a:ext cx="1230121" cy="804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32"/>
            <p:cNvSpPr txBox="1"/>
            <p:nvPr/>
          </p:nvSpPr>
          <p:spPr>
            <a:xfrm>
              <a:off x="127249" y="3209785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2" name="Google Shape;412;p32"/>
            <p:cNvSpPr txBox="1"/>
            <p:nvPr/>
          </p:nvSpPr>
          <p:spPr>
            <a:xfrm>
              <a:off x="127249" y="3570309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3" name="Google Shape;413;p32"/>
            <p:cNvSpPr txBox="1"/>
            <p:nvPr/>
          </p:nvSpPr>
          <p:spPr>
            <a:xfrm>
              <a:off x="1885551" y="3439014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Z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14" name="Google Shape;41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2450" y="4979150"/>
            <a:ext cx="542925" cy="2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32"/>
          <p:cNvGrpSpPr/>
          <p:nvPr/>
        </p:nvGrpSpPr>
        <p:grpSpPr>
          <a:xfrm>
            <a:off x="3089524" y="3791792"/>
            <a:ext cx="3581603" cy="900542"/>
            <a:chOff x="3270499" y="3978317"/>
            <a:chExt cx="3581603" cy="900542"/>
          </a:xfrm>
        </p:grpSpPr>
        <p:sp>
          <p:nvSpPr>
            <p:cNvPr id="416" name="Google Shape;416;p32"/>
            <p:cNvSpPr txBox="1"/>
            <p:nvPr/>
          </p:nvSpPr>
          <p:spPr>
            <a:xfrm>
              <a:off x="3270499" y="4338859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7" name="Google Shape;417;p32"/>
            <p:cNvSpPr txBox="1"/>
            <p:nvPr/>
          </p:nvSpPr>
          <p:spPr>
            <a:xfrm>
              <a:off x="6389801" y="4169476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Z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8" name="Google Shape;418;p32"/>
            <p:cNvGrpSpPr/>
            <p:nvPr/>
          </p:nvGrpSpPr>
          <p:grpSpPr>
            <a:xfrm>
              <a:off x="3364050" y="3978317"/>
              <a:ext cx="2717625" cy="900524"/>
              <a:chOff x="211275" y="2422867"/>
              <a:chExt cx="2717625" cy="900524"/>
            </a:xfrm>
          </p:grpSpPr>
          <p:pic>
            <p:nvPicPr>
              <p:cNvPr id="419" name="Google Shape;419;p32"/>
              <p:cNvPicPr preferRelativeResize="0"/>
              <p:nvPr/>
            </p:nvPicPr>
            <p:blipFill rotWithShape="1">
              <a:blip r:embed="rId4">
                <a:alphaModFix/>
              </a:blip>
              <a:srcRect b="71551" l="0" r="0" t="9046"/>
              <a:stretch/>
            </p:blipFill>
            <p:spPr>
              <a:xfrm>
                <a:off x="211275" y="2472250"/>
                <a:ext cx="2717625" cy="737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0" name="Google Shape;420;p32"/>
              <p:cNvSpPr txBox="1"/>
              <p:nvPr/>
            </p:nvSpPr>
            <p:spPr>
              <a:xfrm>
                <a:off x="627648" y="2422867"/>
                <a:ext cx="4623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Roboto"/>
                    <a:ea typeface="Roboto"/>
                    <a:cs typeface="Roboto"/>
                    <a:sym typeface="Roboto"/>
                  </a:rPr>
                  <a:t>A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1" name="Google Shape;421;p32"/>
              <p:cNvSpPr txBox="1"/>
              <p:nvPr/>
            </p:nvSpPr>
            <p:spPr>
              <a:xfrm>
                <a:off x="627648" y="2783391"/>
                <a:ext cx="4623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Roboto"/>
                    <a:ea typeface="Roboto"/>
                    <a:cs typeface="Roboto"/>
                    <a:sym typeface="Roboto"/>
                  </a:rPr>
                  <a:t>B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422" name="Google Shape;422;p32"/>
            <p:cNvPicPr preferRelativeResize="0"/>
            <p:nvPr/>
          </p:nvPicPr>
          <p:blipFill rotWithShape="1">
            <a:blip r:embed="rId7">
              <a:alphaModFix/>
            </a:blip>
            <a:srcRect b="4649" l="0" r="0" t="-4650"/>
            <a:stretch/>
          </p:blipFill>
          <p:spPr>
            <a:xfrm>
              <a:off x="5421334" y="4027702"/>
              <a:ext cx="968472" cy="6817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Google Shape;423;p32"/>
            <p:cNvSpPr txBox="1"/>
            <p:nvPr/>
          </p:nvSpPr>
          <p:spPr>
            <a:xfrm>
              <a:off x="5553075" y="4225788"/>
              <a:ext cx="7050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NOT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4" name="Google Shape;424;p32"/>
          <p:cNvSpPr txBox="1"/>
          <p:nvPr/>
        </p:nvSpPr>
        <p:spPr>
          <a:xfrm>
            <a:off x="2310351" y="4216876"/>
            <a:ext cx="4623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Z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5" name="Google Shape;425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62450" y="4132962"/>
            <a:ext cx="542925" cy="21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33500" y="4264500"/>
            <a:ext cx="542925" cy="21052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2"/>
          <p:cNvSpPr txBox="1"/>
          <p:nvPr/>
        </p:nvSpPr>
        <p:spPr>
          <a:xfrm>
            <a:off x="5791200" y="2128250"/>
            <a:ext cx="3463800" cy="24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To create a CMOS </a:t>
            </a: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AND:</a:t>
            </a:r>
            <a:endParaRPr b="1"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We use a CMOS </a:t>
            </a: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and a CMOS </a:t>
            </a:r>
            <a:r>
              <a:rPr b="1"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Inverter (NOT)</a:t>
            </a:r>
            <a:endParaRPr b="1"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32"/>
          <p:cNvPicPr preferRelativeResize="0"/>
          <p:nvPr/>
        </p:nvPicPr>
        <p:blipFill rotWithShape="1">
          <a:blip r:embed="rId10">
            <a:alphaModFix/>
          </a:blip>
          <a:srcRect b="0" l="0" r="0" t="30776"/>
          <a:stretch/>
        </p:blipFill>
        <p:spPr>
          <a:xfrm>
            <a:off x="6086475" y="4756875"/>
            <a:ext cx="1952625" cy="1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"/>
          <p:cNvSpPr txBox="1"/>
          <p:nvPr>
            <p:ph type="title"/>
          </p:nvPr>
        </p:nvSpPr>
        <p:spPr>
          <a:xfrm>
            <a:off x="311700" y="224150"/>
            <a:ext cx="8654100" cy="12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we understand the basics down… Let’s look at how we can apply it to industry</a:t>
            </a:r>
            <a:endParaRPr/>
          </a:p>
        </p:txBody>
      </p:sp>
      <p:pic>
        <p:nvPicPr>
          <p:cNvPr id="434" name="Google Shape;4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37" y="2571700"/>
            <a:ext cx="8869925" cy="417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3"/>
          <p:cNvSpPr/>
          <p:nvPr/>
        </p:nvSpPr>
        <p:spPr>
          <a:xfrm rot="-5400000">
            <a:off x="2198300" y="287875"/>
            <a:ext cx="252600" cy="4185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36" name="Google Shape;436;p33"/>
          <p:cNvSpPr txBox="1"/>
          <p:nvPr/>
        </p:nvSpPr>
        <p:spPr>
          <a:xfrm>
            <a:off x="327650" y="1871175"/>
            <a:ext cx="3993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Next GBM will begin to cover the Wafer Process </a:t>
            </a:r>
            <a:endParaRPr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"/>
          <p:cNvSpPr txBox="1"/>
          <p:nvPr>
            <p:ph type="title"/>
          </p:nvPr>
        </p:nvSpPr>
        <p:spPr>
          <a:xfrm>
            <a:off x="311700" y="44605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Tune in at our next GBM to see the first part of the silicon process: Wafer FABRICATION </a:t>
            </a:r>
            <a:endParaRPr/>
          </a:p>
        </p:txBody>
      </p:sp>
      <p:sp>
        <p:nvSpPr>
          <p:cNvPr id="442" name="Google Shape;442;p34"/>
          <p:cNvSpPr txBox="1"/>
          <p:nvPr/>
        </p:nvSpPr>
        <p:spPr>
          <a:xfrm>
            <a:off x="977800" y="2277075"/>
            <a:ext cx="6523200" cy="30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3" name="Google Shape;4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775" y="2022575"/>
            <a:ext cx="4286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4"/>
          <p:cNvSpPr txBox="1"/>
          <p:nvPr/>
        </p:nvSpPr>
        <p:spPr>
          <a:xfrm>
            <a:off x="4572000" y="4399425"/>
            <a:ext cx="768300" cy="453900"/>
          </a:xfrm>
          <a:prstGeom prst="rect">
            <a:avLst/>
          </a:prstGeom>
          <a:solidFill>
            <a:srgbClr val="F5ECE5"/>
          </a:solidFill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GBM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"/>
          <p:cNvSpPr txBox="1"/>
          <p:nvPr>
            <p:ph type="title"/>
          </p:nvPr>
        </p:nvSpPr>
        <p:spPr>
          <a:xfrm>
            <a:off x="311750" y="1108225"/>
            <a:ext cx="75777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450" name="Google Shape;450;p35"/>
          <p:cNvSpPr txBox="1"/>
          <p:nvPr>
            <p:ph idx="1" type="body"/>
          </p:nvPr>
        </p:nvSpPr>
        <p:spPr>
          <a:xfrm>
            <a:off x="387900" y="2828567"/>
            <a:ext cx="5334900" cy="1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Thanks to everyone for coming out!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"/>
          <p:cNvSpPr txBox="1"/>
          <p:nvPr>
            <p:ph type="title"/>
          </p:nvPr>
        </p:nvSpPr>
        <p:spPr>
          <a:xfrm>
            <a:off x="338475" y="1721125"/>
            <a:ext cx="6247800" cy="47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FAQ’s:</a:t>
            </a:r>
            <a:endParaRPr b="1" sz="24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660C"/>
                </a:solidFill>
              </a:rPr>
              <a:t>Will we learn about in depth device fabrication and techniques? </a:t>
            </a:r>
            <a:endParaRPr sz="2400">
              <a:solidFill>
                <a:srgbClr val="FF660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Yes we will be covering the entire wafer fabrication process AND what happens to the device outside of the fab.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(electrical testing, characterization, how the industry is producing smaller nodes (device physics and material selection), yield, and more!)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660C"/>
                </a:solidFill>
              </a:rPr>
              <a:t>Workshops?</a:t>
            </a:r>
            <a:endParaRPr sz="2400">
              <a:solidFill>
                <a:srgbClr val="FF660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 will be hosting skills workshops through the year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a</a:t>
            </a:r>
            <a:r>
              <a:rPr lang="en"/>
              <a:t>n NMOS and high level overview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75" y="4316333"/>
            <a:ext cx="4079275" cy="244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650" y="1758800"/>
            <a:ext cx="4880350" cy="342164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311725" y="1824650"/>
            <a:ext cx="26718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Switching on a N-MOSFET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Apply Positive Gate Voltage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If  V</a:t>
            </a:r>
            <a:r>
              <a:rPr baseline="-25000" lang="en" sz="180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&gt; V</a:t>
            </a:r>
            <a:r>
              <a:rPr baseline="-25000" lang="en" sz="180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 inversion region is generated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If  V</a:t>
            </a:r>
            <a:r>
              <a:rPr baseline="-25000" lang="en" sz="1800">
                <a:latin typeface="Calibri"/>
                <a:ea typeface="Calibri"/>
                <a:cs typeface="Calibri"/>
                <a:sym typeface="Calibri"/>
              </a:rPr>
              <a:t>d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&gt; V</a:t>
            </a:r>
            <a:r>
              <a:rPr baseline="-25000" lang="en" sz="18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: current flows along region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7950" y="5180450"/>
            <a:ext cx="1585048" cy="15850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041100" y="3640825"/>
            <a:ext cx="17346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Here is where inversion layer forms (where current flows)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/>
          <p:nvPr/>
        </p:nvSpPr>
        <p:spPr>
          <a:xfrm rot="5400000">
            <a:off x="6486300" y="2531400"/>
            <a:ext cx="582000" cy="1795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5960425" y="5752588"/>
            <a:ext cx="1371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NMOS basic circuit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" name="Google Shape;87;p15"/>
          <p:cNvCxnSpPr>
            <a:stCxn id="86" idx="1"/>
          </p:cNvCxnSpPr>
          <p:nvPr/>
        </p:nvCxnSpPr>
        <p:spPr>
          <a:xfrm flipH="1">
            <a:off x="5214025" y="6043588"/>
            <a:ext cx="746400" cy="13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15345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Switching Gears… entering the logic world</a:t>
            </a:r>
            <a:endParaRPr b="1"/>
          </a:p>
        </p:txBody>
      </p:sp>
      <p:sp>
        <p:nvSpPr>
          <p:cNvPr id="93" name="Google Shape;93;p16"/>
          <p:cNvSpPr txBox="1"/>
          <p:nvPr/>
        </p:nvSpPr>
        <p:spPr>
          <a:xfrm>
            <a:off x="201725" y="1775025"/>
            <a:ext cx="5395500" cy="3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What we have covered so far….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What is a semiconductor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Basics of Doping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Basics of MOSFETS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Operation Modes for MOSFETS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Basic MOSFET Geometry and Device Physics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NMOS (PMOS is just opposite of NMOS)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48312"/>
                </a:solidFill>
                <a:latin typeface="Roboto"/>
                <a:ea typeface="Roboto"/>
                <a:cs typeface="Roboto"/>
                <a:sym typeface="Roboto"/>
              </a:rPr>
              <a:t>Where we left off….</a:t>
            </a:r>
            <a:endParaRPr b="1" sz="1800">
              <a:solidFill>
                <a:srgbClr val="E4831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800"/>
              <a:buFont typeface="Roboto"/>
              <a:buChar char="➔"/>
            </a:pPr>
            <a:r>
              <a:rPr lang="en" sz="1800">
                <a:solidFill>
                  <a:srgbClr val="E48312"/>
                </a:solidFill>
                <a:latin typeface="Roboto"/>
                <a:ea typeface="Roboto"/>
                <a:cs typeface="Roboto"/>
                <a:sym typeface="Roboto"/>
              </a:rPr>
              <a:t>What happens if we put an NMOS and a PMOS together?????</a:t>
            </a:r>
            <a:endParaRPr sz="1800">
              <a:solidFill>
                <a:srgbClr val="E4831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800"/>
              <a:buFont typeface="Roboto"/>
              <a:buChar char="◆"/>
            </a:pPr>
            <a:r>
              <a:rPr lang="en" sz="1800">
                <a:solidFill>
                  <a:srgbClr val="E48312"/>
                </a:solidFill>
                <a:latin typeface="Roboto"/>
                <a:ea typeface="Roboto"/>
                <a:cs typeface="Roboto"/>
                <a:sym typeface="Roboto"/>
              </a:rPr>
              <a:t>We get </a:t>
            </a:r>
            <a:r>
              <a:rPr b="1" lang="en" sz="1800">
                <a:solidFill>
                  <a:srgbClr val="E48312"/>
                </a:solidFill>
                <a:latin typeface="Roboto"/>
                <a:ea typeface="Roboto"/>
                <a:cs typeface="Roboto"/>
                <a:sym typeface="Roboto"/>
              </a:rPr>
              <a:t>CMOS</a:t>
            </a:r>
            <a:r>
              <a:rPr lang="en" sz="1800">
                <a:solidFill>
                  <a:srgbClr val="E48312"/>
                </a:solidFill>
                <a:latin typeface="Roboto"/>
                <a:ea typeface="Roboto"/>
                <a:cs typeface="Roboto"/>
                <a:sym typeface="Roboto"/>
              </a:rPr>
              <a:t> (Complementary Metal Oxide Semiconductor)</a:t>
            </a:r>
            <a:endParaRPr sz="1800">
              <a:solidFill>
                <a:srgbClr val="E4831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E48312"/>
                </a:solidFill>
                <a:latin typeface="Roboto"/>
                <a:ea typeface="Roboto"/>
                <a:cs typeface="Roboto"/>
                <a:sym typeface="Roboto"/>
              </a:rPr>
              <a:t>In order to fully understand CMOS device- it is crucial to understand some basic digital logic </a:t>
            </a:r>
            <a:endParaRPr sz="1800">
              <a:solidFill>
                <a:srgbClr val="E4831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225" y="4560300"/>
            <a:ext cx="3572925" cy="21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5576" y="798900"/>
            <a:ext cx="1580228" cy="8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Logic: AND  &amp; OR &amp; NOT</a:t>
            </a:r>
            <a:endParaRPr/>
          </a:p>
        </p:txBody>
      </p:sp>
      <p:grpSp>
        <p:nvGrpSpPr>
          <p:cNvPr id="101" name="Google Shape;101;p17"/>
          <p:cNvGrpSpPr/>
          <p:nvPr/>
        </p:nvGrpSpPr>
        <p:grpSpPr>
          <a:xfrm>
            <a:off x="347575" y="5146850"/>
            <a:ext cx="8663175" cy="831600"/>
            <a:chOff x="347575" y="5146850"/>
            <a:chExt cx="8663175" cy="831600"/>
          </a:xfrm>
        </p:grpSpPr>
        <p:sp>
          <p:nvSpPr>
            <p:cNvPr id="102" name="Google Shape;102;p17"/>
            <p:cNvSpPr txBox="1"/>
            <p:nvPr/>
          </p:nvSpPr>
          <p:spPr>
            <a:xfrm>
              <a:off x="3408900" y="5146850"/>
              <a:ext cx="2326200" cy="79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latin typeface="Roboto"/>
                  <a:ea typeface="Roboto"/>
                  <a:cs typeface="Roboto"/>
                  <a:sym typeface="Roboto"/>
                </a:rPr>
                <a:t>OR </a:t>
              </a: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is just gate sum operation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Y= A + B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17"/>
            <p:cNvSpPr txBox="1"/>
            <p:nvPr/>
          </p:nvSpPr>
          <p:spPr>
            <a:xfrm>
              <a:off x="347575" y="5146850"/>
              <a:ext cx="2553300" cy="7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latin typeface="Roboto"/>
                  <a:ea typeface="Roboto"/>
                  <a:cs typeface="Roboto"/>
                  <a:sym typeface="Roboto"/>
                </a:rPr>
                <a:t>AND </a:t>
              </a: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gate is just a multiplication operation i. Y= A.B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17"/>
            <p:cNvSpPr txBox="1"/>
            <p:nvPr/>
          </p:nvSpPr>
          <p:spPr>
            <a:xfrm>
              <a:off x="6326050" y="5146850"/>
              <a:ext cx="2684700" cy="8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latin typeface="Roboto"/>
                  <a:ea typeface="Roboto"/>
                  <a:cs typeface="Roboto"/>
                  <a:sym typeface="Roboto"/>
                </a:rPr>
                <a:t>NOT </a:t>
              </a: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gate is just a inverse (complement) operation 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Y=A^(-1)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b="1" lang="en" sz="1600">
                  <a:latin typeface="Roboto"/>
                  <a:ea typeface="Roboto"/>
                  <a:cs typeface="Roboto"/>
                  <a:sym typeface="Roboto"/>
                </a:rPr>
                <a:t>NOT</a:t>
              </a: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 can be represented as a </a:t>
              </a:r>
              <a:r>
                <a:rPr b="1" lang="en" sz="1600">
                  <a:latin typeface="Roboto"/>
                  <a:ea typeface="Roboto"/>
                  <a:cs typeface="Roboto"/>
                  <a:sym typeface="Roboto"/>
                </a:rPr>
                <a:t>NAND </a:t>
              </a: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with both inputs connected)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3650"/>
            <a:ext cx="2305050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4700" y="1744113"/>
            <a:ext cx="2362200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47575" y="6032150"/>
            <a:ext cx="3062400" cy="7266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Truth Table size  is 2</a:t>
            </a:r>
            <a:r>
              <a:rPr b="1" baseline="30000" lang="en" sz="1600">
                <a:latin typeface="Roboto"/>
                <a:ea typeface="Roboto"/>
                <a:cs typeface="Roboto"/>
                <a:sym typeface="Roboto"/>
              </a:rPr>
              <a:t>n</a:t>
            </a:r>
            <a:endParaRPr b="1" baseline="30000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Where n is the number of inputs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5">
            <a:alphaModFix/>
          </a:blip>
          <a:srcRect b="61343" l="0" r="0" t="0"/>
          <a:stretch/>
        </p:blipFill>
        <p:spPr>
          <a:xfrm>
            <a:off x="6036475" y="1744125"/>
            <a:ext cx="2486025" cy="9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b="0" l="0" r="0" t="38248"/>
          <a:stretch/>
        </p:blipFill>
        <p:spPr>
          <a:xfrm>
            <a:off x="6097513" y="3614250"/>
            <a:ext cx="2486025" cy="1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6">
            <a:alphaModFix/>
          </a:blip>
          <a:srcRect b="71550" l="0" r="0" t="9997"/>
          <a:stretch/>
        </p:blipFill>
        <p:spPr>
          <a:xfrm>
            <a:off x="5981725" y="2760475"/>
            <a:ext cx="2717625" cy="7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7">
            <a:alphaModFix/>
          </a:blip>
          <a:srcRect b="4649" l="0" r="0" t="-4650"/>
          <a:stretch/>
        </p:blipFill>
        <p:spPr>
          <a:xfrm>
            <a:off x="6887375" y="2132075"/>
            <a:ext cx="906300" cy="60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7"/>
          <p:cNvCxnSpPr/>
          <p:nvPr/>
        </p:nvCxnSpPr>
        <p:spPr>
          <a:xfrm>
            <a:off x="6887375" y="2986575"/>
            <a:ext cx="6600" cy="312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7"/>
          <p:cNvCxnSpPr/>
          <p:nvPr/>
        </p:nvCxnSpPr>
        <p:spPr>
          <a:xfrm rot="10800000">
            <a:off x="6669600" y="3100725"/>
            <a:ext cx="246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Logic: AND  &amp; OR &amp; NOT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3650"/>
            <a:ext cx="2305050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4700" y="1744113"/>
            <a:ext cx="2362200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5">
            <a:alphaModFix/>
          </a:blip>
          <a:srcRect b="61343" l="0" r="0" t="0"/>
          <a:stretch/>
        </p:blipFill>
        <p:spPr>
          <a:xfrm>
            <a:off x="6036475" y="1744125"/>
            <a:ext cx="2486025" cy="997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8"/>
          <p:cNvGrpSpPr/>
          <p:nvPr/>
        </p:nvGrpSpPr>
        <p:grpSpPr>
          <a:xfrm>
            <a:off x="4572001" y="5360608"/>
            <a:ext cx="3908975" cy="1244725"/>
            <a:chOff x="460626" y="1968658"/>
            <a:chExt cx="3908975" cy="1244725"/>
          </a:xfrm>
        </p:grpSpPr>
        <p:pic>
          <p:nvPicPr>
            <p:cNvPr id="123" name="Google Shape;123;p18"/>
            <p:cNvPicPr preferRelativeResize="0"/>
            <p:nvPr/>
          </p:nvPicPr>
          <p:blipFill rotWithShape="1">
            <a:blip r:embed="rId6">
              <a:alphaModFix/>
            </a:blip>
            <a:srcRect b="4649" l="0" r="0" t="-4650"/>
            <a:stretch/>
          </p:blipFill>
          <p:spPr>
            <a:xfrm>
              <a:off x="3119325" y="2506675"/>
              <a:ext cx="906300" cy="609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8"/>
            <p:cNvPicPr preferRelativeResize="0"/>
            <p:nvPr/>
          </p:nvPicPr>
          <p:blipFill rotWithShape="1">
            <a:blip r:embed="rId7">
              <a:alphaModFix/>
            </a:blip>
            <a:srcRect b="0" l="14204" r="7184" t="0"/>
            <a:stretch/>
          </p:blipFill>
          <p:spPr>
            <a:xfrm>
              <a:off x="870867" y="2015269"/>
              <a:ext cx="1151152" cy="719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996213" y="2451734"/>
              <a:ext cx="1207386" cy="7197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6" name="Google Shape;126;p18"/>
            <p:cNvCxnSpPr>
              <a:stCxn id="124" idx="3"/>
            </p:cNvCxnSpPr>
            <p:nvPr/>
          </p:nvCxnSpPr>
          <p:spPr>
            <a:xfrm>
              <a:off x="2022018" y="2375149"/>
              <a:ext cx="15300" cy="3150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8"/>
            <p:cNvCxnSpPr/>
            <p:nvPr/>
          </p:nvCxnSpPr>
          <p:spPr>
            <a:xfrm flipH="1">
              <a:off x="852722" y="2965266"/>
              <a:ext cx="1208100" cy="132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8" name="Google Shape;128;p18"/>
            <p:cNvSpPr txBox="1"/>
            <p:nvPr/>
          </p:nvSpPr>
          <p:spPr>
            <a:xfrm>
              <a:off x="460626" y="1968658"/>
              <a:ext cx="432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18"/>
            <p:cNvSpPr txBox="1"/>
            <p:nvPr/>
          </p:nvSpPr>
          <p:spPr>
            <a:xfrm>
              <a:off x="460626" y="2291159"/>
              <a:ext cx="432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8"/>
            <p:cNvSpPr txBox="1"/>
            <p:nvPr/>
          </p:nvSpPr>
          <p:spPr>
            <a:xfrm>
              <a:off x="460626" y="2730382"/>
              <a:ext cx="432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8"/>
            <p:cNvSpPr txBox="1"/>
            <p:nvPr/>
          </p:nvSpPr>
          <p:spPr>
            <a:xfrm>
              <a:off x="1751634" y="1968658"/>
              <a:ext cx="432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2917731" y="2335462"/>
              <a:ext cx="432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18"/>
            <p:cNvSpPr txBox="1"/>
            <p:nvPr/>
          </p:nvSpPr>
          <p:spPr>
            <a:xfrm>
              <a:off x="3937001" y="2451726"/>
              <a:ext cx="432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Z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34" name="Google Shape;134;p18"/>
          <p:cNvPicPr preferRelativeResize="0"/>
          <p:nvPr/>
        </p:nvPicPr>
        <p:blipFill rotWithShape="1">
          <a:blip r:embed="rId6">
            <a:alphaModFix/>
          </a:blip>
          <a:srcRect b="4649" l="0" r="0" t="-4650"/>
          <a:stretch/>
        </p:blipFill>
        <p:spPr>
          <a:xfrm>
            <a:off x="6887375" y="2132075"/>
            <a:ext cx="906300" cy="6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152400" y="5360675"/>
            <a:ext cx="8448600" cy="12447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Practice example: 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Draw the truth table for the circuit on the right.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5">
            <a:alphaModFix/>
          </a:blip>
          <a:srcRect b="0" l="0" r="0" t="38248"/>
          <a:stretch/>
        </p:blipFill>
        <p:spPr>
          <a:xfrm>
            <a:off x="6097513" y="3614250"/>
            <a:ext cx="2486025" cy="1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9">
            <a:alphaModFix/>
          </a:blip>
          <a:srcRect b="71550" l="0" r="0" t="9997"/>
          <a:stretch/>
        </p:blipFill>
        <p:spPr>
          <a:xfrm>
            <a:off x="5981725" y="2760475"/>
            <a:ext cx="2717625" cy="701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8"/>
          <p:cNvCxnSpPr/>
          <p:nvPr/>
        </p:nvCxnSpPr>
        <p:spPr>
          <a:xfrm>
            <a:off x="6887375" y="2986575"/>
            <a:ext cx="6600" cy="312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8"/>
          <p:cNvCxnSpPr/>
          <p:nvPr/>
        </p:nvCxnSpPr>
        <p:spPr>
          <a:xfrm rot="10800000">
            <a:off x="6669600" y="3100725"/>
            <a:ext cx="246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25" y="3213450"/>
            <a:ext cx="6178300" cy="341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19"/>
          <p:cNvGrpSpPr/>
          <p:nvPr/>
        </p:nvGrpSpPr>
        <p:grpSpPr>
          <a:xfrm>
            <a:off x="460626" y="1968658"/>
            <a:ext cx="3908975" cy="1244802"/>
            <a:chOff x="460626" y="1968658"/>
            <a:chExt cx="3908975" cy="1244802"/>
          </a:xfrm>
        </p:grpSpPr>
        <p:pic>
          <p:nvPicPr>
            <p:cNvPr id="147" name="Google Shape;147;p19"/>
            <p:cNvPicPr preferRelativeResize="0"/>
            <p:nvPr/>
          </p:nvPicPr>
          <p:blipFill rotWithShape="1">
            <a:blip r:embed="rId4">
              <a:alphaModFix/>
            </a:blip>
            <a:srcRect b="4649" l="0" r="0" t="-4650"/>
            <a:stretch/>
          </p:blipFill>
          <p:spPr>
            <a:xfrm>
              <a:off x="3119325" y="2506675"/>
              <a:ext cx="906300" cy="609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9"/>
            <p:cNvPicPr preferRelativeResize="0"/>
            <p:nvPr/>
          </p:nvPicPr>
          <p:blipFill rotWithShape="1">
            <a:blip r:embed="rId5">
              <a:alphaModFix/>
            </a:blip>
            <a:srcRect b="0" l="14204" r="7184" t="0"/>
            <a:stretch/>
          </p:blipFill>
          <p:spPr>
            <a:xfrm>
              <a:off x="870867" y="2015269"/>
              <a:ext cx="1151152" cy="719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96213" y="2451734"/>
              <a:ext cx="1207386" cy="7197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0" name="Google Shape;150;p19"/>
            <p:cNvCxnSpPr>
              <a:stCxn id="148" idx="3"/>
            </p:cNvCxnSpPr>
            <p:nvPr/>
          </p:nvCxnSpPr>
          <p:spPr>
            <a:xfrm>
              <a:off x="2022018" y="2375149"/>
              <a:ext cx="15300" cy="3150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19"/>
            <p:cNvCxnSpPr/>
            <p:nvPr/>
          </p:nvCxnSpPr>
          <p:spPr>
            <a:xfrm flipH="1">
              <a:off x="852831" y="2965266"/>
              <a:ext cx="1207991" cy="1330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2" name="Google Shape;152;p19"/>
            <p:cNvSpPr txBox="1"/>
            <p:nvPr/>
          </p:nvSpPr>
          <p:spPr>
            <a:xfrm>
              <a:off x="460626" y="1968658"/>
              <a:ext cx="432495" cy="483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19"/>
            <p:cNvSpPr txBox="1"/>
            <p:nvPr/>
          </p:nvSpPr>
          <p:spPr>
            <a:xfrm>
              <a:off x="460626" y="2291159"/>
              <a:ext cx="432495" cy="483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460626" y="2730382"/>
              <a:ext cx="432495" cy="483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1751634" y="1968658"/>
              <a:ext cx="432495" cy="483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2917731" y="2335462"/>
              <a:ext cx="432495" cy="483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3937001" y="2451726"/>
              <a:ext cx="432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Z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58" name="Google Shape;15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5375" y="1766200"/>
            <a:ext cx="5429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09925" y="2185025"/>
            <a:ext cx="5048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19850" y="2185025"/>
            <a:ext cx="39052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Logic: NAND &amp; NOR (important!)</a:t>
            </a:r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50" y="4289625"/>
            <a:ext cx="2815325" cy="1787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0"/>
          <p:cNvGrpSpPr/>
          <p:nvPr/>
        </p:nvGrpSpPr>
        <p:grpSpPr>
          <a:xfrm>
            <a:off x="211266" y="2128348"/>
            <a:ext cx="2717637" cy="1195043"/>
            <a:chOff x="211266" y="2128348"/>
            <a:chExt cx="2717637" cy="1195043"/>
          </a:xfrm>
        </p:grpSpPr>
        <p:pic>
          <p:nvPicPr>
            <p:cNvPr id="168" name="Google Shape;168;p20"/>
            <p:cNvPicPr preferRelativeResize="0"/>
            <p:nvPr/>
          </p:nvPicPr>
          <p:blipFill rotWithShape="1">
            <a:blip r:embed="rId4">
              <a:alphaModFix/>
            </a:blip>
            <a:srcRect b="71551" l="0" r="0" t="0"/>
            <a:stretch/>
          </p:blipFill>
          <p:spPr>
            <a:xfrm>
              <a:off x="211266" y="2128348"/>
              <a:ext cx="2717637" cy="1081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0"/>
            <p:cNvSpPr txBox="1"/>
            <p:nvPr/>
          </p:nvSpPr>
          <p:spPr>
            <a:xfrm>
              <a:off x="627648" y="2422867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20"/>
            <p:cNvSpPr txBox="1"/>
            <p:nvPr/>
          </p:nvSpPr>
          <p:spPr>
            <a:xfrm>
              <a:off x="627648" y="2783391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71" name="Google Shape;17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8362" y="4289625"/>
            <a:ext cx="2815325" cy="1761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20"/>
          <p:cNvGrpSpPr/>
          <p:nvPr/>
        </p:nvGrpSpPr>
        <p:grpSpPr>
          <a:xfrm>
            <a:off x="127249" y="3166885"/>
            <a:ext cx="3040278" cy="943424"/>
            <a:chOff x="127249" y="3166885"/>
            <a:chExt cx="3040278" cy="943424"/>
          </a:xfrm>
        </p:grpSpPr>
        <p:pic>
          <p:nvPicPr>
            <p:cNvPr id="173" name="Google Shape;173;p20"/>
            <p:cNvPicPr preferRelativeResize="0"/>
            <p:nvPr/>
          </p:nvPicPr>
          <p:blipFill rotWithShape="1">
            <a:blip r:embed="rId6">
              <a:alphaModFix/>
            </a:blip>
            <a:srcRect b="4649" l="0" r="0" t="-4650"/>
            <a:stretch/>
          </p:blipFill>
          <p:spPr>
            <a:xfrm>
              <a:off x="1736746" y="3323327"/>
              <a:ext cx="968472" cy="681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0"/>
            <p:cNvPicPr preferRelativeResize="0"/>
            <p:nvPr/>
          </p:nvPicPr>
          <p:blipFill rotWithShape="1">
            <a:blip r:embed="rId7">
              <a:alphaModFix/>
            </a:blip>
            <a:srcRect b="0" l="14204" r="7184" t="0"/>
            <a:stretch/>
          </p:blipFill>
          <p:spPr>
            <a:xfrm>
              <a:off x="565632" y="3261891"/>
              <a:ext cx="1230121" cy="804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0"/>
            <p:cNvSpPr txBox="1"/>
            <p:nvPr/>
          </p:nvSpPr>
          <p:spPr>
            <a:xfrm>
              <a:off x="127249" y="3209785"/>
              <a:ext cx="462276" cy="539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20"/>
            <p:cNvSpPr txBox="1"/>
            <p:nvPr/>
          </p:nvSpPr>
          <p:spPr>
            <a:xfrm>
              <a:off x="127249" y="3570309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20"/>
            <p:cNvSpPr txBox="1"/>
            <p:nvPr/>
          </p:nvSpPr>
          <p:spPr>
            <a:xfrm>
              <a:off x="2705226" y="3451926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Z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20"/>
            <p:cNvSpPr txBox="1"/>
            <p:nvPr/>
          </p:nvSpPr>
          <p:spPr>
            <a:xfrm>
              <a:off x="1521692" y="3166885"/>
              <a:ext cx="462276" cy="539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79" name="Google Shape;179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57250" y="3537575"/>
              <a:ext cx="542925" cy="26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20"/>
            <p:cNvSpPr txBox="1"/>
            <p:nvPr/>
          </p:nvSpPr>
          <p:spPr>
            <a:xfrm>
              <a:off x="1857375" y="3528125"/>
              <a:ext cx="7050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NOT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1" name="Google Shape;181;p20"/>
          <p:cNvSpPr txBox="1"/>
          <p:nvPr/>
        </p:nvSpPr>
        <p:spPr>
          <a:xfrm>
            <a:off x="2313151" y="2624551"/>
            <a:ext cx="4623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Z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2" name="Google Shape;182;p20"/>
          <p:cNvGrpSpPr/>
          <p:nvPr/>
        </p:nvGrpSpPr>
        <p:grpSpPr>
          <a:xfrm>
            <a:off x="3146923" y="2085375"/>
            <a:ext cx="2978198" cy="1981818"/>
            <a:chOff x="2994523" y="2085375"/>
            <a:chExt cx="2978198" cy="1981818"/>
          </a:xfrm>
        </p:grpSpPr>
        <p:grpSp>
          <p:nvGrpSpPr>
            <p:cNvPr id="183" name="Google Shape;183;p20"/>
            <p:cNvGrpSpPr/>
            <p:nvPr/>
          </p:nvGrpSpPr>
          <p:grpSpPr>
            <a:xfrm>
              <a:off x="2994523" y="2085375"/>
              <a:ext cx="2978198" cy="1981818"/>
              <a:chOff x="2994551" y="2085366"/>
              <a:chExt cx="2809621" cy="1819517"/>
            </a:xfrm>
          </p:grpSpPr>
          <p:pic>
            <p:nvPicPr>
              <p:cNvPr id="184" name="Google Shape;184;p20"/>
              <p:cNvPicPr preferRelativeResize="0"/>
              <p:nvPr/>
            </p:nvPicPr>
            <p:blipFill rotWithShape="1">
              <a:blip r:embed="rId9">
                <a:alphaModFix/>
              </a:blip>
              <a:srcRect b="71094" l="0" r="0" t="0"/>
              <a:stretch/>
            </p:blipFill>
            <p:spPr>
              <a:xfrm>
                <a:off x="3281110" y="2085366"/>
                <a:ext cx="2495542" cy="9718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20"/>
              <p:cNvPicPr preferRelativeResize="0"/>
              <p:nvPr/>
            </p:nvPicPr>
            <p:blipFill rotWithShape="1">
              <a:blip r:embed="rId6">
                <a:alphaModFix/>
              </a:blip>
              <a:srcRect b="4649" l="0" r="0" t="-4650"/>
              <a:stretch/>
            </p:blipFill>
            <p:spPr>
              <a:xfrm>
                <a:off x="4465288" y="3197188"/>
                <a:ext cx="906300" cy="6098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20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3342175" y="3142247"/>
                <a:ext cx="1207386" cy="7197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7" name="Google Shape;187;p20"/>
              <p:cNvSpPr txBox="1"/>
              <p:nvPr/>
            </p:nvSpPr>
            <p:spPr>
              <a:xfrm>
                <a:off x="5371572" y="3290822"/>
                <a:ext cx="432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Roboto"/>
                    <a:ea typeface="Roboto"/>
                    <a:cs typeface="Roboto"/>
                    <a:sym typeface="Roboto"/>
                  </a:rPr>
                  <a:t>Z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8" name="Google Shape;188;p20"/>
              <p:cNvSpPr txBox="1"/>
              <p:nvPr/>
            </p:nvSpPr>
            <p:spPr>
              <a:xfrm>
                <a:off x="4312576" y="3057257"/>
                <a:ext cx="432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Roboto"/>
                    <a:ea typeface="Roboto"/>
                    <a:cs typeface="Roboto"/>
                    <a:sym typeface="Roboto"/>
                  </a:rPr>
                  <a:t>C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9" name="Google Shape;189;p20"/>
              <p:cNvSpPr txBox="1"/>
              <p:nvPr/>
            </p:nvSpPr>
            <p:spPr>
              <a:xfrm>
                <a:off x="3729564" y="2366333"/>
                <a:ext cx="432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Roboto"/>
                    <a:ea typeface="Roboto"/>
                    <a:cs typeface="Roboto"/>
                    <a:sym typeface="Roboto"/>
                  </a:rPr>
                  <a:t>A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0" name="Google Shape;190;p20"/>
              <p:cNvSpPr txBox="1"/>
              <p:nvPr/>
            </p:nvSpPr>
            <p:spPr>
              <a:xfrm>
                <a:off x="3729564" y="2688834"/>
                <a:ext cx="432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Roboto"/>
                    <a:ea typeface="Roboto"/>
                    <a:cs typeface="Roboto"/>
                    <a:sym typeface="Roboto"/>
                  </a:rPr>
                  <a:t>B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1" name="Google Shape;191;p20"/>
              <p:cNvSpPr txBox="1"/>
              <p:nvPr/>
            </p:nvSpPr>
            <p:spPr>
              <a:xfrm>
                <a:off x="2994551" y="3099383"/>
                <a:ext cx="432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Roboto"/>
                    <a:ea typeface="Roboto"/>
                    <a:cs typeface="Roboto"/>
                    <a:sym typeface="Roboto"/>
                  </a:rPr>
                  <a:t>A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2" name="Google Shape;192;p20"/>
              <p:cNvSpPr txBox="1"/>
              <p:nvPr/>
            </p:nvSpPr>
            <p:spPr>
              <a:xfrm>
                <a:off x="2994551" y="3421884"/>
                <a:ext cx="432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Roboto"/>
                    <a:ea typeface="Roboto"/>
                    <a:cs typeface="Roboto"/>
                    <a:sym typeface="Roboto"/>
                  </a:rPr>
                  <a:t>B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93" name="Google Shape;193;p2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705225" y="3518525"/>
              <a:ext cx="390525" cy="285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0"/>
            <p:cNvSpPr txBox="1"/>
            <p:nvPr/>
          </p:nvSpPr>
          <p:spPr>
            <a:xfrm>
              <a:off x="4638675" y="3518600"/>
              <a:ext cx="7050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NOT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20"/>
            <p:cNvSpPr txBox="1"/>
            <p:nvPr/>
          </p:nvSpPr>
          <p:spPr>
            <a:xfrm>
              <a:off x="5399251" y="2571589"/>
              <a:ext cx="4623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Roboto"/>
                  <a:ea typeface="Roboto"/>
                  <a:cs typeface="Roboto"/>
                  <a:sym typeface="Roboto"/>
                </a:rPr>
                <a:t>Z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6" name="Google Shape;196;p20"/>
          <p:cNvSpPr txBox="1"/>
          <p:nvPr/>
        </p:nvSpPr>
        <p:spPr>
          <a:xfrm>
            <a:off x="5791200" y="2128250"/>
            <a:ext cx="3463800" cy="24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NAND and NOR are AND and OR with a NOT on the output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EVERY digital circuit can be built from NAND and NOR gates</a:t>
            </a:r>
            <a:endParaRPr sz="17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Operation Modes for MOSFET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311725" y="2065325"/>
            <a:ext cx="3873600" cy="1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➔"/>
            </a:pPr>
            <a:r>
              <a:rPr b="1" lang="en" sz="1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Cut-off: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800">
                <a:solidFill>
                  <a:srgbClr val="E06666"/>
                </a:solidFill>
                <a:latin typeface="Merriweather"/>
                <a:ea typeface="Merriweather"/>
                <a:cs typeface="Merriweather"/>
                <a:sym typeface="Merriweather"/>
              </a:rPr>
              <a:t>No current flows through MOSFET</a:t>
            </a:r>
            <a:endParaRPr sz="1800">
              <a:solidFill>
                <a:srgbClr val="E0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➔"/>
            </a:pPr>
            <a:r>
              <a:rPr b="1" lang="en" sz="1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Triode: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800">
                <a:solidFill>
                  <a:srgbClr val="93C47D"/>
                </a:solidFill>
                <a:latin typeface="Merriweather"/>
                <a:ea typeface="Merriweather"/>
                <a:cs typeface="Merriweather"/>
                <a:sym typeface="Merriweather"/>
              </a:rPr>
              <a:t>Current flows through the MOSFET depending on Vds (drain to source)</a:t>
            </a:r>
            <a:endParaRPr sz="1800">
              <a:solidFill>
                <a:srgbClr val="93C47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➔"/>
            </a:pPr>
            <a:r>
              <a:rPr b="1" lang="en" sz="1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Saturation:</a:t>
            </a:r>
            <a:r>
              <a:rPr lang="en" sz="1800">
                <a:solidFill>
                  <a:srgbClr val="6D9EEB"/>
                </a:solidFill>
                <a:latin typeface="Merriweather"/>
                <a:ea typeface="Merriweather"/>
                <a:cs typeface="Merriweather"/>
                <a:sym typeface="Merriweather"/>
              </a:rPr>
              <a:t> Current flow through MOSFET is pinched off as Vds increases into the saturation region (Analog)</a:t>
            </a:r>
            <a:endParaRPr sz="1800"/>
          </a:p>
        </p:txBody>
      </p:sp>
      <p:pic>
        <p:nvPicPr>
          <p:cNvPr id="203" name="Google Shape;2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525" y="2065329"/>
            <a:ext cx="4248724" cy="42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25" y="5208800"/>
            <a:ext cx="2679641" cy="160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4572000" y="2712925"/>
            <a:ext cx="6657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