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9144000"/>
  <p:notesSz cx="6858000" cy="9144000"/>
  <p:embeddedFontLst>
    <p:embeddedFont>
      <p:font typeface="Roboto"/>
      <p:regular r:id="rId31"/>
      <p:bold r:id="rId32"/>
      <p:italic r:id="rId33"/>
      <p:boldItalic r:id="rId34"/>
    </p:embeddedFont>
    <p:embeddedFont>
      <p:font typeface="Lato"/>
      <p:regular r:id="rId35"/>
      <p:bold r:id="rId36"/>
      <p:italic r:id="rId37"/>
      <p:boldItalic r:id="rId38"/>
    </p:embeddedFont>
    <p:embeddedFont>
      <p:font typeface="Merriweather"/>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bold.fntdata"/><Relationship Id="rId20" Type="http://schemas.openxmlformats.org/officeDocument/2006/relationships/slide" Target="slides/slide15.xml"/><Relationship Id="rId42" Type="http://schemas.openxmlformats.org/officeDocument/2006/relationships/font" Target="fonts/Merriweather-boldItalic.fntdata"/><Relationship Id="rId41" Type="http://schemas.openxmlformats.org/officeDocument/2006/relationships/font" Target="fonts/Merriweather-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italic.fntdata"/><Relationship Id="rId10" Type="http://schemas.openxmlformats.org/officeDocument/2006/relationships/slide" Target="slides/slide5.xml"/><Relationship Id="rId32" Type="http://schemas.openxmlformats.org/officeDocument/2006/relationships/font" Target="fonts/Roboto-bold.fntdata"/><Relationship Id="rId13" Type="http://schemas.openxmlformats.org/officeDocument/2006/relationships/slide" Target="slides/slide8.xml"/><Relationship Id="rId35" Type="http://schemas.openxmlformats.org/officeDocument/2006/relationships/font" Target="fonts/Lato-regular.fntdata"/><Relationship Id="rId12" Type="http://schemas.openxmlformats.org/officeDocument/2006/relationships/slide" Target="slides/slide7.xml"/><Relationship Id="rId34" Type="http://schemas.openxmlformats.org/officeDocument/2006/relationships/font" Target="fonts/Roboto-boldItalic.fntdata"/><Relationship Id="rId15" Type="http://schemas.openxmlformats.org/officeDocument/2006/relationships/slide" Target="slides/slide10.xml"/><Relationship Id="rId37" Type="http://schemas.openxmlformats.org/officeDocument/2006/relationships/font" Target="fonts/Lato-italic.fntdata"/><Relationship Id="rId14" Type="http://schemas.openxmlformats.org/officeDocument/2006/relationships/slide" Target="slides/slide9.xml"/><Relationship Id="rId36" Type="http://schemas.openxmlformats.org/officeDocument/2006/relationships/font" Target="fonts/Lato-bold.fntdata"/><Relationship Id="rId17" Type="http://schemas.openxmlformats.org/officeDocument/2006/relationships/slide" Target="slides/slide12.xml"/><Relationship Id="rId39" Type="http://schemas.openxmlformats.org/officeDocument/2006/relationships/font" Target="fonts/Merriweather-regular.fntdata"/><Relationship Id="rId16" Type="http://schemas.openxmlformats.org/officeDocument/2006/relationships/slide" Target="slides/slide11.xml"/><Relationship Id="rId38" Type="http://schemas.openxmlformats.org/officeDocument/2006/relationships/font" Target="fonts/La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742c27685b_3_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742c27685b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742c27685b_1_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742c27685b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80"/>
                </a:solidFill>
                <a:highlight>
                  <a:srgbClr val="FFFFFF"/>
                </a:highlight>
                <a:latin typeface="Verdana"/>
                <a:ea typeface="Verdana"/>
                <a:cs typeface="Verdana"/>
                <a:sym typeface="Verdana"/>
              </a:rPr>
              <a:t>The chromium layer inside the photomask provides an opaque and mechanically strong layer to prevent light penetration through the mask.</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42c27685b_3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42c27685b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highlight>
                  <a:srgbClr val="FFFFFF"/>
                </a:highlight>
              </a:rPr>
              <a:t>We will talk about Phase Shift Masks used for this later in the spring.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742c27685b_1_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742c27685b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Surface preperation occurs were moisture is removed and surface ahesion treatments are applid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742c27685b_0_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742c27685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742c27685b_0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742c27685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also dope </a:t>
            </a:r>
            <a:r>
              <a:rPr lang="en"/>
              <a:t>through</a:t>
            </a:r>
            <a:r>
              <a:rPr lang="en"/>
              <a:t> diffusion depending on the technique you want to use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742c27685b_0_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742c27685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Thermal </a:t>
            </a:r>
            <a:r>
              <a:rPr lang="en"/>
              <a:t>annealing</a:t>
            </a:r>
            <a:r>
              <a:rPr lang="en"/>
              <a:t> makes the </a:t>
            </a:r>
            <a:r>
              <a:rPr lang="en"/>
              <a:t>impurities</a:t>
            </a:r>
            <a:r>
              <a:rPr lang="en"/>
              <a:t> part of the crystal lattice which “activates” them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742c27685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742c27685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742c27685b_1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742c27685b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742c27685b_1_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742c27685b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Sputtering is performed in a vacuum chamber. The source material, called the sputtering target, and the substrate holding the Si wafer form opposing parallel plates connected to a high-voltage power supply. During deposition, the chamber is ● Three Kinds of Solid ● A solid material may be crystalline, polycrystalline, or amorphous. They are illustrated in Fig. 3–16. A crystalline structure has nearly perfect periodic structure as described in Section 1.1. Silicon wafers and epitaxially deposited films (see Section 3.7.3) fall in this category as do high-quality gemstones such as ruby and sapphire (Al2O3 with impurities that produce the characteristic colors) as well as diamond. Often, materials are polycrystalline, which means the material is made of densely packed crystallites or grains of single crystal. Each grain has a more or less random orientation. The interface between crystallites is called a grain boundary. Each grain may be 10–10,000 nm in size. Metal films and Si films deposited at higher temperatures fall in this category, as do all metal objects that we encounter in daily life. Because each grain contains a large number of atoms, polycrystalline materials have basically the same properties as single crystalline materials. In particular, polycrystalline and crystalline silicon have qualitatively similar electronic properties. FIGURE 3–16 Crystalline material (a) has perfect ordering. Polycrystalline material (b) is made of tiny crystalline grains. (c) Amorphous material has no significant ordering. An amorphous material has no atomic or molecular ordering to speak of. It may be thought of as a liquid with its molecules frozen in space. Thermally grown or deposited SiO2, silicon nitride, and Si deposited at low temperature fall in this category. At high temperature, Si atoms have enough mobility to move and form crystallites on the substrate. Carrier mobilities are lower in amorphous and polycrystalline Si than in singlecrystalline Si. However, transistors of lower performance levels can be made of amorphous or polycrystalline Si, and are widely used in flat-panel computer monitors and other displays. They are called thin-film transistors or TFTs. The are also used in solar cells presented in Chapter 4. (a) (b) (c) Hu_ch03v3.fm Page 76 Thursday, February 12, 2009 12:28 PM 3.7 ● Thin-Film Deposition 77 first evacuated of air and then a low-pressure amount of sputtering gas (typically Ar) is admitted into the chamber. Applying an interelectrode voltage ionizes the Ar gas and creates a plasma between the plates. The target is maintained at a negative potential relative to the substrate, and Ar ions are accelerated toward the sputtering target. The impacting Ar ions cause target atoms or molecules to be ejected from the target. The ejected atoms or molecules readily travel to the substrate, where they form the desired thin film.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634628b636_3_1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634628b636_3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DISCLAIMER I AM NOT AN EXPERT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742c27685b_3_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742c27685b_3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Basic steps of forming a copper interconnect line using the damascene process: (a) cover the wafer with a dielectric such as SiO2; (b) </a:t>
            </a:r>
            <a:r>
              <a:rPr lang="en"/>
              <a:t>etch a trench in the dielectric</a:t>
            </a:r>
            <a:r>
              <a:rPr lang="en"/>
              <a:t>; (c) deposit a liner film and then deposit Cu; and (d) polish away the excess metal by CMP</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742c27685b_3_1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742c27685b_3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742c27685b_0_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742c27685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634628b636_3_1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634628b636_3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634628b636_3_1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634628b636_3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634628b636_3_1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634628b636_3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7428018e0c_0_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7428018e0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742c27685b_3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742c27685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Roboto"/>
                <a:ea typeface="Roboto"/>
                <a:cs typeface="Roboto"/>
                <a:sym typeface="Roboto"/>
              </a:rPr>
              <a:t>Polycrystalline to single crystal: </a:t>
            </a:r>
            <a:r>
              <a:rPr lang="en" sz="1600">
                <a:latin typeface="Roboto"/>
                <a:ea typeface="Roboto"/>
                <a:cs typeface="Roboto"/>
                <a:sym typeface="Roboto"/>
              </a:rPr>
              <a:t>meaning that the randomly associated crystallites of silicon in "polycrystalline silicon" are converted to a large "single" crystal.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7428018e0c_0_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7428018e0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7428018e0c_0_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7428018e0c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742c27685b_3_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42c27685b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7428018e0c_0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428018e0c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742c27685b_0_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742c27685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active compound PAC forms bonds </a:t>
            </a:r>
            <a:r>
              <a:rPr lang="en"/>
              <a:t>between</a:t>
            </a:r>
            <a:r>
              <a:rPr lang="en"/>
              <a:t> the polymer molecules during exposure. This is known as polymer cross linking. These cross links in a polymer hold the photoresist together during developing so the exposed portion of the photoresist is not washed away.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postive photoresist, the polymer is insoluble in the developer prior to any exposure. When photoresist is exposed. The PAC reacts with the polymer to break down the polymer into compounds that are soluble in the developer.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5863987"/>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719633"/>
            <a:ext cx="8520600" cy="17100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2504747"/>
            <a:ext cx="4242600" cy="984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7209475" y="4507630"/>
            <a:ext cx="1622827" cy="1622850"/>
          </a:xfrm>
          <a:prstGeom prst="rect">
            <a:avLst/>
          </a:prstGeom>
          <a:noFill/>
          <a:ln>
            <a:noFill/>
          </a:ln>
        </p:spPr>
      </p:pic>
      <p:sp>
        <p:nvSpPr>
          <p:cNvPr id="15" name="Google Shape;15;p2"/>
          <p:cNvSpPr txBox="1"/>
          <p:nvPr/>
        </p:nvSpPr>
        <p:spPr>
          <a:xfrm>
            <a:off x="4457525" y="4507617"/>
            <a:ext cx="2834400" cy="17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S</a:t>
            </a:r>
            <a:r>
              <a:rPr lang="en" sz="2400">
                <a:solidFill>
                  <a:srgbClr val="FF660C"/>
                </a:solidFill>
                <a:latin typeface="Roboto"/>
                <a:ea typeface="Roboto"/>
                <a:cs typeface="Roboto"/>
                <a:sym typeface="Roboto"/>
              </a:rPr>
              <a:t>emiconductor</a:t>
            </a:r>
            <a:r>
              <a:rPr lang="en" sz="2400">
                <a:solidFill>
                  <a:srgbClr val="B45705"/>
                </a:solidFill>
                <a:latin typeface="Roboto"/>
                <a:ea typeface="Roboto"/>
                <a:cs typeface="Roboto"/>
                <a:sym typeface="Roboto"/>
              </a:rPr>
              <a:t> </a:t>
            </a:r>
            <a:endParaRPr sz="2400">
              <a:solidFill>
                <a:srgbClr val="B45705"/>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C</a:t>
            </a:r>
            <a:r>
              <a:rPr lang="en" sz="2400">
                <a:solidFill>
                  <a:srgbClr val="FF660C"/>
                </a:solidFill>
                <a:latin typeface="Roboto"/>
                <a:ea typeface="Roboto"/>
                <a:cs typeface="Roboto"/>
                <a:sym typeface="Roboto"/>
              </a:rPr>
              <a:t>areer</a:t>
            </a:r>
            <a:endParaRPr sz="2400">
              <a:solidFill>
                <a:srgbClr val="FF660C"/>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R</a:t>
            </a:r>
            <a:r>
              <a:rPr lang="en" sz="2400">
                <a:solidFill>
                  <a:srgbClr val="FF660C"/>
                </a:solidFill>
                <a:latin typeface="Roboto"/>
                <a:ea typeface="Roboto"/>
                <a:cs typeface="Roboto"/>
                <a:sym typeface="Roboto"/>
              </a:rPr>
              <a:t>eadiness</a:t>
            </a:r>
            <a:r>
              <a:rPr lang="en" sz="2400">
                <a:solidFill>
                  <a:srgbClr val="FF9900"/>
                </a:solidFill>
                <a:latin typeface="Roboto"/>
                <a:ea typeface="Roboto"/>
                <a:cs typeface="Roboto"/>
                <a:sym typeface="Roboto"/>
              </a:rPr>
              <a:t> </a:t>
            </a:r>
            <a:endParaRPr sz="2400">
              <a:solidFill>
                <a:srgbClr val="FF9900"/>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O</a:t>
            </a:r>
            <a:r>
              <a:rPr lang="en" sz="2400">
                <a:solidFill>
                  <a:srgbClr val="FF660C"/>
                </a:solidFill>
                <a:latin typeface="Roboto"/>
                <a:ea typeface="Roboto"/>
                <a:cs typeface="Roboto"/>
                <a:sym typeface="Roboto"/>
              </a:rPr>
              <a:t>rganization </a:t>
            </a:r>
            <a:endParaRPr sz="2400">
              <a:solidFill>
                <a:srgbClr val="FF660C"/>
              </a:solidFill>
              <a:latin typeface="Roboto"/>
              <a:ea typeface="Roboto"/>
              <a:cs typeface="Roboto"/>
              <a:sym typeface="Robo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56" name="Shape 56"/>
        <p:cNvGrpSpPr/>
        <p:nvPr/>
      </p:nvGrpSpPr>
      <p:grpSpPr>
        <a:xfrm>
          <a:off x="0" y="0"/>
          <a:ext cx="0" cy="0"/>
          <a:chOff x="0" y="0"/>
          <a:chExt cx="0" cy="0"/>
        </a:xfrm>
      </p:grpSpPr>
      <p:sp>
        <p:nvSpPr>
          <p:cNvPr id="57" name="Google Shape;57;p11"/>
          <p:cNvSpPr txBox="1"/>
          <p:nvPr>
            <p:ph hasCustomPrompt="1" type="title"/>
          </p:nvPr>
        </p:nvSpPr>
        <p:spPr>
          <a:xfrm>
            <a:off x="311750" y="1108233"/>
            <a:ext cx="5334900" cy="16596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8" name="Google Shape;58;p11"/>
          <p:cNvSpPr txBox="1"/>
          <p:nvPr>
            <p:ph idx="1" type="body"/>
          </p:nvPr>
        </p:nvSpPr>
        <p:spPr>
          <a:xfrm>
            <a:off x="311700" y="2828567"/>
            <a:ext cx="5334900" cy="1256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59" name="Google Shape;59;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16" name="Shape 16"/>
        <p:cNvGrpSpPr/>
        <p:nvPr/>
      </p:nvGrpSpPr>
      <p:grpSpPr>
        <a:xfrm>
          <a:off x="0" y="0"/>
          <a:ext cx="0" cy="0"/>
          <a:chOff x="0" y="0"/>
          <a:chExt cx="0" cy="0"/>
        </a:xfrm>
      </p:grpSpPr>
      <p:sp>
        <p:nvSpPr>
          <p:cNvPr id="17" name="Google Shape;17;p3"/>
          <p:cNvSpPr/>
          <p:nvPr/>
        </p:nvSpPr>
        <p:spPr>
          <a:xfrm>
            <a:off x="0" y="64132"/>
            <a:ext cx="9144250" cy="5863987"/>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8" name="Google Shape;18;p3"/>
          <p:cNvSpPr/>
          <p:nvPr/>
        </p:nvSpPr>
        <p:spPr>
          <a:xfrm>
            <a:off x="0" y="0"/>
            <a:ext cx="9144250" cy="5863987"/>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9" name="Google Shape;19;p3"/>
          <p:cNvSpPr txBox="1"/>
          <p:nvPr>
            <p:ph type="title"/>
          </p:nvPr>
        </p:nvSpPr>
        <p:spPr>
          <a:xfrm>
            <a:off x="311700" y="719633"/>
            <a:ext cx="8520600" cy="17100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0" name="Google Shape;20;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0" y="0"/>
            <a:ext cx="4314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a:off x="0" y="58833"/>
            <a:ext cx="4313625" cy="5865687"/>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4" name="Google Shape;24;p4"/>
          <p:cNvSpPr/>
          <p:nvPr/>
        </p:nvSpPr>
        <p:spPr>
          <a:xfrm>
            <a:off x="-125" y="0"/>
            <a:ext cx="4316900" cy="5860653"/>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5" name="Google Shape;25;p4"/>
          <p:cNvSpPr txBox="1"/>
          <p:nvPr>
            <p:ph type="title"/>
          </p:nvPr>
        </p:nvSpPr>
        <p:spPr>
          <a:xfrm>
            <a:off x="311725" y="667900"/>
            <a:ext cx="3706500" cy="3345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6" name="Google Shape;26;p4"/>
          <p:cNvSpPr txBox="1"/>
          <p:nvPr>
            <p:ph idx="1" type="body"/>
          </p:nvPr>
        </p:nvSpPr>
        <p:spPr>
          <a:xfrm>
            <a:off x="4644675" y="667900"/>
            <a:ext cx="4166400" cy="5464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7" name="Google Shape;27;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p:nvPr/>
        </p:nvSpPr>
        <p:spPr>
          <a:xfrm>
            <a:off x="0" y="0"/>
            <a:ext cx="9144000" cy="170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5"/>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1" name="Google Shape;31;p5"/>
          <p:cNvSpPr txBox="1"/>
          <p:nvPr>
            <p:ph idx="1" type="body"/>
          </p:nvPr>
        </p:nvSpPr>
        <p:spPr>
          <a:xfrm>
            <a:off x="311700" y="2007600"/>
            <a:ext cx="3999900" cy="4101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2" name="Google Shape;32;p5"/>
          <p:cNvSpPr txBox="1"/>
          <p:nvPr>
            <p:ph idx="2" type="body"/>
          </p:nvPr>
        </p:nvSpPr>
        <p:spPr>
          <a:xfrm>
            <a:off x="4832400" y="2007600"/>
            <a:ext cx="3999900" cy="4101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3" name="Google Shape;33;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4" name="Shape 34"/>
        <p:cNvGrpSpPr/>
        <p:nvPr/>
      </p:nvGrpSpPr>
      <p:grpSpPr>
        <a:xfrm>
          <a:off x="0" y="0"/>
          <a:ext cx="0" cy="0"/>
          <a:chOff x="0" y="0"/>
          <a:chExt cx="0" cy="0"/>
        </a:xfrm>
      </p:grpSpPr>
      <p:sp>
        <p:nvSpPr>
          <p:cNvPr id="35" name="Google Shape;35;p6"/>
          <p:cNvSpPr/>
          <p:nvPr/>
        </p:nvSpPr>
        <p:spPr>
          <a:xfrm>
            <a:off x="0" y="0"/>
            <a:ext cx="9144000" cy="170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7" name="Google Shape;3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p:nvPr/>
        </p:nvSpPr>
        <p:spPr>
          <a:xfrm>
            <a:off x="0" y="0"/>
            <a:ext cx="37644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7"/>
          <p:cNvSpPr txBox="1"/>
          <p:nvPr>
            <p:ph type="title"/>
          </p:nvPr>
        </p:nvSpPr>
        <p:spPr>
          <a:xfrm>
            <a:off x="311725" y="667900"/>
            <a:ext cx="3127500" cy="2438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1" name="Google Shape;41;p7"/>
          <p:cNvSpPr txBox="1"/>
          <p:nvPr>
            <p:ph idx="1" type="body"/>
          </p:nvPr>
        </p:nvSpPr>
        <p:spPr>
          <a:xfrm>
            <a:off x="311700" y="3187533"/>
            <a:ext cx="3127500" cy="3063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42" name="Google Shape;42;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3" name="Shape 43"/>
        <p:cNvGrpSpPr/>
        <p:nvPr/>
      </p:nvGrpSpPr>
      <p:grpSpPr>
        <a:xfrm>
          <a:off x="0" y="0"/>
          <a:ext cx="0" cy="0"/>
          <a:chOff x="0" y="0"/>
          <a:chExt cx="0" cy="0"/>
        </a:xfrm>
      </p:grpSpPr>
      <p:sp>
        <p:nvSpPr>
          <p:cNvPr id="44" name="Google Shape;44;p8"/>
          <p:cNvSpPr txBox="1"/>
          <p:nvPr>
            <p:ph type="title"/>
          </p:nvPr>
        </p:nvSpPr>
        <p:spPr>
          <a:xfrm>
            <a:off x="311675" y="1064800"/>
            <a:ext cx="6247800" cy="47283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5" name="Google Shape;45;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311300" y="667900"/>
            <a:ext cx="3704400" cy="2732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9" name="Google Shape;49;p9"/>
          <p:cNvSpPr txBox="1"/>
          <p:nvPr>
            <p:ph idx="1" type="subTitle"/>
          </p:nvPr>
        </p:nvSpPr>
        <p:spPr>
          <a:xfrm>
            <a:off x="304800" y="3502300"/>
            <a:ext cx="3704400" cy="1235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50" name="Google Shape;50;p9"/>
          <p:cNvSpPr txBox="1"/>
          <p:nvPr>
            <p:ph idx="2" type="body"/>
          </p:nvPr>
        </p:nvSpPr>
        <p:spPr>
          <a:xfrm>
            <a:off x="4879025" y="667900"/>
            <a:ext cx="3954000" cy="5481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Google Shape;51;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p:nvPr/>
        </p:nvSpPr>
        <p:spPr>
          <a:xfrm>
            <a:off x="0" y="5825333"/>
            <a:ext cx="9144000" cy="1032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txBox="1"/>
          <p:nvPr>
            <p:ph idx="1" type="body"/>
          </p:nvPr>
        </p:nvSpPr>
        <p:spPr>
          <a:xfrm>
            <a:off x="311700" y="6028533"/>
            <a:ext cx="7979400" cy="614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5" name="Google Shape;55;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11.png"/><Relationship Id="rId5"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www.sciencedirect.com/topics/physics-and-astronomy/integrated-circuits" TargetMode="External"/><Relationship Id="rId4" Type="http://schemas.openxmlformats.org/officeDocument/2006/relationships/hyperlink" Target="https://www.sciencedirect.com/topics/physics-and-astronomy/conductors" TargetMode="External"/><Relationship Id="rId5" Type="http://schemas.openxmlformats.org/officeDocument/2006/relationships/image" Target="../media/image37.png"/><Relationship Id="rId6"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4.gif"/><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8.jpg"/><Relationship Id="rId4" Type="http://schemas.openxmlformats.org/officeDocument/2006/relationships/image" Target="../media/image9.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3"/>
          <p:cNvSpPr txBox="1"/>
          <p:nvPr>
            <p:ph type="ctrTitle"/>
          </p:nvPr>
        </p:nvSpPr>
        <p:spPr>
          <a:xfrm>
            <a:off x="311700" y="116867"/>
            <a:ext cx="8520600" cy="17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SCRO GBM # 5</a:t>
            </a:r>
            <a:endParaRPr/>
          </a:p>
          <a:p>
            <a:pPr indent="0" lvl="0" marL="0" rtl="0" algn="l">
              <a:spcBef>
                <a:spcPts val="0"/>
              </a:spcBef>
              <a:spcAft>
                <a:spcPts val="0"/>
              </a:spcAft>
              <a:buNone/>
            </a:pPr>
            <a:r>
              <a:rPr lang="en"/>
              <a:t>Lecture 3: Process Overview</a:t>
            </a:r>
            <a:endParaRPr/>
          </a:p>
          <a:p>
            <a:pPr indent="0" lvl="0" marL="0" rtl="0" algn="l">
              <a:spcBef>
                <a:spcPts val="0"/>
              </a:spcBef>
              <a:spcAft>
                <a:spcPts val="0"/>
              </a:spcAft>
              <a:buNone/>
            </a:pPr>
            <a:r>
              <a:t/>
            </a:r>
            <a:endParaRPr/>
          </a:p>
        </p:txBody>
      </p:sp>
      <p:pic>
        <p:nvPicPr>
          <p:cNvPr id="67" name="Google Shape;67;p13"/>
          <p:cNvPicPr preferRelativeResize="0"/>
          <p:nvPr/>
        </p:nvPicPr>
        <p:blipFill>
          <a:blip r:embed="rId3">
            <a:alphaModFix/>
          </a:blip>
          <a:stretch>
            <a:fillRect/>
          </a:stretch>
        </p:blipFill>
        <p:spPr>
          <a:xfrm>
            <a:off x="690699" y="5478974"/>
            <a:ext cx="3616146" cy="984300"/>
          </a:xfrm>
          <a:prstGeom prst="rect">
            <a:avLst/>
          </a:prstGeom>
          <a:noFill/>
          <a:ln>
            <a:noFill/>
          </a:ln>
        </p:spPr>
      </p:pic>
      <p:sp>
        <p:nvSpPr>
          <p:cNvPr id="68" name="Google Shape;68;p13"/>
          <p:cNvSpPr txBox="1"/>
          <p:nvPr/>
        </p:nvSpPr>
        <p:spPr>
          <a:xfrm>
            <a:off x="1426925" y="5176300"/>
            <a:ext cx="2632200" cy="2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Roboto"/>
                <a:ea typeface="Roboto"/>
                <a:cs typeface="Roboto"/>
                <a:sym typeface="Roboto"/>
              </a:rPr>
              <a:t>Special thanks to our sponsor:</a:t>
            </a:r>
            <a:endParaRPr>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Photolithography </a:t>
            </a:r>
            <a:r>
              <a:rPr lang="en">
                <a:solidFill>
                  <a:schemeClr val="accent2"/>
                </a:solidFill>
              </a:rPr>
              <a:t>Photoresist</a:t>
            </a:r>
            <a:r>
              <a:rPr lang="en"/>
              <a:t> </a:t>
            </a:r>
            <a:r>
              <a:rPr lang="en">
                <a:solidFill>
                  <a:schemeClr val="accent2"/>
                </a:solidFill>
              </a:rPr>
              <a:t>Spin Coating</a:t>
            </a:r>
            <a:endParaRPr>
              <a:solidFill>
                <a:schemeClr val="accent2"/>
              </a:solidFill>
            </a:endParaRPr>
          </a:p>
        </p:txBody>
      </p:sp>
      <p:pic>
        <p:nvPicPr>
          <p:cNvPr id="147" name="Google Shape;147;p22"/>
          <p:cNvPicPr preferRelativeResize="0"/>
          <p:nvPr/>
        </p:nvPicPr>
        <p:blipFill rotWithShape="1">
          <a:blip r:embed="rId3">
            <a:alphaModFix/>
          </a:blip>
          <a:srcRect b="0" l="0" r="54993" t="41034"/>
          <a:stretch/>
        </p:blipFill>
        <p:spPr>
          <a:xfrm>
            <a:off x="67975" y="2078689"/>
            <a:ext cx="2243124" cy="2204089"/>
          </a:xfrm>
          <a:prstGeom prst="rect">
            <a:avLst/>
          </a:prstGeom>
          <a:noFill/>
          <a:ln>
            <a:noFill/>
          </a:ln>
        </p:spPr>
      </p:pic>
      <p:pic>
        <p:nvPicPr>
          <p:cNvPr id="148" name="Google Shape;148;p22"/>
          <p:cNvPicPr preferRelativeResize="0"/>
          <p:nvPr/>
        </p:nvPicPr>
        <p:blipFill>
          <a:blip r:embed="rId4">
            <a:alphaModFix/>
          </a:blip>
          <a:stretch>
            <a:fillRect/>
          </a:stretch>
        </p:blipFill>
        <p:spPr>
          <a:xfrm>
            <a:off x="67976" y="5848500"/>
            <a:ext cx="1590675" cy="876300"/>
          </a:xfrm>
          <a:prstGeom prst="rect">
            <a:avLst/>
          </a:prstGeom>
          <a:noFill/>
          <a:ln>
            <a:noFill/>
          </a:ln>
        </p:spPr>
      </p:pic>
      <p:sp>
        <p:nvSpPr>
          <p:cNvPr id="149" name="Google Shape;149;p22"/>
          <p:cNvSpPr txBox="1"/>
          <p:nvPr/>
        </p:nvSpPr>
        <p:spPr>
          <a:xfrm>
            <a:off x="67975" y="4595100"/>
            <a:ext cx="3171900" cy="125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a:ea typeface="Roboto"/>
                <a:cs typeface="Roboto"/>
                <a:sym typeface="Roboto"/>
              </a:rPr>
              <a:t>Thickness of the photoresist, t, is proportional to the inverse of the square root of angular velocity, w </a:t>
            </a:r>
            <a:endParaRPr sz="1800">
              <a:latin typeface="Roboto"/>
              <a:ea typeface="Roboto"/>
              <a:cs typeface="Roboto"/>
              <a:sym typeface="Roboto"/>
            </a:endParaRPr>
          </a:p>
        </p:txBody>
      </p:sp>
      <p:pic>
        <p:nvPicPr>
          <p:cNvPr id="150" name="Google Shape;150;p22"/>
          <p:cNvPicPr preferRelativeResize="0"/>
          <p:nvPr/>
        </p:nvPicPr>
        <p:blipFill rotWithShape="1">
          <a:blip r:embed="rId3">
            <a:alphaModFix/>
          </a:blip>
          <a:srcRect b="0" l="45018" r="0" t="72986"/>
          <a:stretch/>
        </p:blipFill>
        <p:spPr>
          <a:xfrm>
            <a:off x="3622425" y="4855349"/>
            <a:ext cx="5219328" cy="1923300"/>
          </a:xfrm>
          <a:prstGeom prst="rect">
            <a:avLst/>
          </a:prstGeom>
          <a:noFill/>
          <a:ln>
            <a:noFill/>
          </a:ln>
        </p:spPr>
      </p:pic>
      <p:pic>
        <p:nvPicPr>
          <p:cNvPr id="151" name="Google Shape;151;p22"/>
          <p:cNvPicPr preferRelativeResize="0"/>
          <p:nvPr/>
        </p:nvPicPr>
        <p:blipFill>
          <a:blip r:embed="rId5">
            <a:alphaModFix/>
          </a:blip>
          <a:stretch>
            <a:fillRect/>
          </a:stretch>
        </p:blipFill>
        <p:spPr>
          <a:xfrm>
            <a:off x="2311100" y="1766375"/>
            <a:ext cx="6828301" cy="28287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3"/>
          <p:cNvSpPr txBox="1"/>
          <p:nvPr>
            <p:ph type="title"/>
          </p:nvPr>
        </p:nvSpPr>
        <p:spPr>
          <a:xfrm>
            <a:off x="188150" y="54435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Photolithography </a:t>
            </a:r>
            <a:r>
              <a:rPr lang="en">
                <a:solidFill>
                  <a:schemeClr val="accent2"/>
                </a:solidFill>
              </a:rPr>
              <a:t>Photomask</a:t>
            </a:r>
            <a:endParaRPr>
              <a:solidFill>
                <a:schemeClr val="accent2"/>
              </a:solidFill>
            </a:endParaRPr>
          </a:p>
        </p:txBody>
      </p:sp>
      <p:sp>
        <p:nvSpPr>
          <p:cNvPr id="157" name="Google Shape;157;p23"/>
          <p:cNvSpPr txBox="1"/>
          <p:nvPr/>
        </p:nvSpPr>
        <p:spPr>
          <a:xfrm>
            <a:off x="48600" y="1797188"/>
            <a:ext cx="9046800" cy="425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Photomask holds the pattern that will be exposed(with UV light) onto them photoresist layer of the wafer</a:t>
            </a:r>
            <a:endParaRPr b="1" sz="1800">
              <a:solidFill>
                <a:srgbClr val="404040"/>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rgbClr val="404040"/>
              </a:solidFill>
              <a:latin typeface="Roboto"/>
              <a:ea typeface="Roboto"/>
              <a:cs typeface="Roboto"/>
              <a:sym typeface="Roboto"/>
            </a:endParaRPr>
          </a:p>
        </p:txBody>
      </p:sp>
      <p:pic>
        <p:nvPicPr>
          <p:cNvPr id="158" name="Google Shape;158;p23"/>
          <p:cNvPicPr preferRelativeResize="0"/>
          <p:nvPr/>
        </p:nvPicPr>
        <p:blipFill rotWithShape="1">
          <a:blip r:embed="rId3">
            <a:alphaModFix/>
          </a:blip>
          <a:srcRect b="4964" l="0" r="5213" t="5252"/>
          <a:stretch/>
        </p:blipFill>
        <p:spPr>
          <a:xfrm>
            <a:off x="122400" y="2952894"/>
            <a:ext cx="2244350" cy="2125930"/>
          </a:xfrm>
          <a:prstGeom prst="rect">
            <a:avLst/>
          </a:prstGeom>
          <a:noFill/>
          <a:ln>
            <a:noFill/>
          </a:ln>
        </p:spPr>
      </p:pic>
      <p:pic>
        <p:nvPicPr>
          <p:cNvPr id="159" name="Google Shape;159;p23"/>
          <p:cNvPicPr preferRelativeResize="0"/>
          <p:nvPr/>
        </p:nvPicPr>
        <p:blipFill rotWithShape="1">
          <a:blip r:embed="rId4">
            <a:alphaModFix/>
          </a:blip>
          <a:srcRect b="10655" l="7292" r="7120" t="5445"/>
          <a:stretch/>
        </p:blipFill>
        <p:spPr>
          <a:xfrm>
            <a:off x="3393200" y="3106175"/>
            <a:ext cx="1404877" cy="1415450"/>
          </a:xfrm>
          <a:prstGeom prst="rect">
            <a:avLst/>
          </a:prstGeom>
          <a:noFill/>
          <a:ln>
            <a:noFill/>
          </a:ln>
        </p:spPr>
      </p:pic>
      <p:pic>
        <p:nvPicPr>
          <p:cNvPr id="160" name="Google Shape;160;p23"/>
          <p:cNvPicPr preferRelativeResize="0"/>
          <p:nvPr/>
        </p:nvPicPr>
        <p:blipFill>
          <a:blip r:embed="rId5">
            <a:alphaModFix/>
          </a:blip>
          <a:stretch>
            <a:fillRect/>
          </a:stretch>
        </p:blipFill>
        <p:spPr>
          <a:xfrm>
            <a:off x="5564975" y="3429000"/>
            <a:ext cx="1924050" cy="1285875"/>
          </a:xfrm>
          <a:prstGeom prst="rect">
            <a:avLst/>
          </a:prstGeom>
          <a:noFill/>
          <a:ln>
            <a:noFill/>
          </a:ln>
        </p:spPr>
      </p:pic>
      <p:pic>
        <p:nvPicPr>
          <p:cNvPr id="161" name="Google Shape;161;p23"/>
          <p:cNvPicPr preferRelativeResize="0"/>
          <p:nvPr/>
        </p:nvPicPr>
        <p:blipFill>
          <a:blip r:embed="rId6">
            <a:alphaModFix/>
          </a:blip>
          <a:stretch>
            <a:fillRect/>
          </a:stretch>
        </p:blipFill>
        <p:spPr>
          <a:xfrm>
            <a:off x="3981413" y="5635670"/>
            <a:ext cx="5138574" cy="988187"/>
          </a:xfrm>
          <a:prstGeom prst="rect">
            <a:avLst/>
          </a:prstGeom>
          <a:noFill/>
          <a:ln>
            <a:noFill/>
          </a:ln>
        </p:spPr>
      </p:pic>
      <p:cxnSp>
        <p:nvCxnSpPr>
          <p:cNvPr id="162" name="Google Shape;162;p23"/>
          <p:cNvCxnSpPr/>
          <p:nvPr/>
        </p:nvCxnSpPr>
        <p:spPr>
          <a:xfrm>
            <a:off x="4767175" y="3150975"/>
            <a:ext cx="864900" cy="293400"/>
          </a:xfrm>
          <a:prstGeom prst="straightConnector1">
            <a:avLst/>
          </a:prstGeom>
          <a:noFill/>
          <a:ln cap="flat" cmpd="sng" w="28575">
            <a:solidFill>
              <a:srgbClr val="E69138"/>
            </a:solidFill>
            <a:prstDash val="solid"/>
            <a:round/>
            <a:headEnd len="med" w="med" type="none"/>
            <a:tailEnd len="med" w="med" type="none"/>
          </a:ln>
        </p:spPr>
      </p:cxnSp>
      <p:cxnSp>
        <p:nvCxnSpPr>
          <p:cNvPr id="163" name="Google Shape;163;p23"/>
          <p:cNvCxnSpPr/>
          <p:nvPr/>
        </p:nvCxnSpPr>
        <p:spPr>
          <a:xfrm flipH="1" rot="10800000">
            <a:off x="4767175" y="4068025"/>
            <a:ext cx="854400" cy="411300"/>
          </a:xfrm>
          <a:prstGeom prst="straightConnector1">
            <a:avLst/>
          </a:prstGeom>
          <a:noFill/>
          <a:ln cap="flat" cmpd="sng" w="28575">
            <a:solidFill>
              <a:srgbClr val="E69138"/>
            </a:solidFill>
            <a:prstDash val="solid"/>
            <a:round/>
            <a:headEnd len="med" w="med" type="none"/>
            <a:tailEnd len="med" w="med" type="none"/>
          </a:ln>
        </p:spPr>
      </p:cxnSp>
      <p:cxnSp>
        <p:nvCxnSpPr>
          <p:cNvPr id="164" name="Google Shape;164;p23"/>
          <p:cNvCxnSpPr>
            <a:stCxn id="160" idx="2"/>
            <a:endCxn id="161" idx="0"/>
          </p:cNvCxnSpPr>
          <p:nvPr/>
        </p:nvCxnSpPr>
        <p:spPr>
          <a:xfrm>
            <a:off x="6527000" y="4714875"/>
            <a:ext cx="23700" cy="920700"/>
          </a:xfrm>
          <a:prstGeom prst="straightConnector1">
            <a:avLst/>
          </a:prstGeom>
          <a:noFill/>
          <a:ln cap="flat" cmpd="sng" w="28575">
            <a:solidFill>
              <a:srgbClr val="E69138"/>
            </a:solidFill>
            <a:prstDash val="solid"/>
            <a:round/>
            <a:headEnd len="med" w="med" type="none"/>
            <a:tailEnd len="med" w="med" type="triangle"/>
          </a:ln>
        </p:spPr>
      </p:cxnSp>
      <p:sp>
        <p:nvSpPr>
          <p:cNvPr id="165" name="Google Shape;165;p23"/>
          <p:cNvSpPr txBox="1"/>
          <p:nvPr/>
        </p:nvSpPr>
        <p:spPr>
          <a:xfrm>
            <a:off x="3300188" y="2733925"/>
            <a:ext cx="1590900" cy="2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Single Die Layout</a:t>
            </a:r>
            <a:endParaRPr>
              <a:latin typeface="Roboto"/>
              <a:ea typeface="Roboto"/>
              <a:cs typeface="Roboto"/>
              <a:sym typeface="Roboto"/>
            </a:endParaRPr>
          </a:p>
        </p:txBody>
      </p:sp>
      <p:sp>
        <p:nvSpPr>
          <p:cNvPr id="166" name="Google Shape;166;p23"/>
          <p:cNvSpPr txBox="1"/>
          <p:nvPr/>
        </p:nvSpPr>
        <p:spPr>
          <a:xfrm>
            <a:off x="5588750" y="2674975"/>
            <a:ext cx="1923900" cy="41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Reticle containing a layer’s image of one or more die </a:t>
            </a:r>
            <a:endParaRPr>
              <a:latin typeface="Roboto"/>
              <a:ea typeface="Roboto"/>
              <a:cs typeface="Roboto"/>
              <a:sym typeface="Roboto"/>
            </a:endParaRPr>
          </a:p>
        </p:txBody>
      </p:sp>
      <p:sp>
        <p:nvSpPr>
          <p:cNvPr id="167" name="Google Shape;167;p23"/>
          <p:cNvSpPr txBox="1"/>
          <p:nvPr/>
        </p:nvSpPr>
        <p:spPr>
          <a:xfrm>
            <a:off x="48600" y="2674975"/>
            <a:ext cx="2632800" cy="2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Photomask containing reticle</a:t>
            </a:r>
            <a:endParaRPr>
              <a:latin typeface="Roboto"/>
              <a:ea typeface="Roboto"/>
              <a:cs typeface="Roboto"/>
              <a:sym typeface="Roboto"/>
            </a:endParaRPr>
          </a:p>
        </p:txBody>
      </p:sp>
      <p:pic>
        <p:nvPicPr>
          <p:cNvPr id="168" name="Google Shape;168;p23"/>
          <p:cNvPicPr preferRelativeResize="0"/>
          <p:nvPr/>
        </p:nvPicPr>
        <p:blipFill rotWithShape="1">
          <a:blip r:embed="rId7">
            <a:alphaModFix/>
          </a:blip>
          <a:srcRect b="0" l="-936" r="41673" t="9"/>
          <a:stretch/>
        </p:blipFill>
        <p:spPr>
          <a:xfrm>
            <a:off x="122400" y="4964575"/>
            <a:ext cx="2244349" cy="1822525"/>
          </a:xfrm>
          <a:prstGeom prst="rect">
            <a:avLst/>
          </a:prstGeom>
          <a:noFill/>
          <a:ln>
            <a:noFill/>
          </a:ln>
        </p:spPr>
      </p:pic>
      <p:sp>
        <p:nvSpPr>
          <p:cNvPr id="169" name="Google Shape;169;p23"/>
          <p:cNvSpPr txBox="1"/>
          <p:nvPr/>
        </p:nvSpPr>
        <p:spPr>
          <a:xfrm>
            <a:off x="6699000" y="4964575"/>
            <a:ext cx="1488300" cy="2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Reticle</a:t>
            </a:r>
            <a:r>
              <a:rPr lang="en">
                <a:latin typeface="Roboto"/>
                <a:ea typeface="Roboto"/>
                <a:cs typeface="Roboto"/>
                <a:sym typeface="Roboto"/>
              </a:rPr>
              <a:t> exposed to UV light</a:t>
            </a:r>
            <a:endParaRPr>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4"/>
          <p:cNvSpPr txBox="1"/>
          <p:nvPr>
            <p:ph type="title"/>
          </p:nvPr>
        </p:nvSpPr>
        <p:spPr>
          <a:xfrm>
            <a:off x="172800" y="513450"/>
            <a:ext cx="89712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Photolithography</a:t>
            </a:r>
            <a:r>
              <a:rPr lang="en"/>
              <a:t>: </a:t>
            </a:r>
            <a:r>
              <a:rPr lang="en">
                <a:solidFill>
                  <a:schemeClr val="accent2"/>
                </a:solidFill>
              </a:rPr>
              <a:t>Optical Proximity Correction (OPC)</a:t>
            </a:r>
            <a:endParaRPr>
              <a:solidFill>
                <a:schemeClr val="accent2"/>
              </a:solidFill>
            </a:endParaRPr>
          </a:p>
        </p:txBody>
      </p:sp>
      <p:pic>
        <p:nvPicPr>
          <p:cNvPr id="175" name="Google Shape;175;p24"/>
          <p:cNvPicPr preferRelativeResize="0"/>
          <p:nvPr/>
        </p:nvPicPr>
        <p:blipFill>
          <a:blip r:embed="rId3">
            <a:alphaModFix/>
          </a:blip>
          <a:stretch>
            <a:fillRect/>
          </a:stretch>
        </p:blipFill>
        <p:spPr>
          <a:xfrm>
            <a:off x="95525" y="3429000"/>
            <a:ext cx="4630226" cy="3131550"/>
          </a:xfrm>
          <a:prstGeom prst="rect">
            <a:avLst/>
          </a:prstGeom>
          <a:noFill/>
          <a:ln>
            <a:noFill/>
          </a:ln>
        </p:spPr>
      </p:pic>
      <p:pic>
        <p:nvPicPr>
          <p:cNvPr id="176" name="Google Shape;176;p24"/>
          <p:cNvPicPr preferRelativeResize="0"/>
          <p:nvPr/>
        </p:nvPicPr>
        <p:blipFill>
          <a:blip r:embed="rId4">
            <a:alphaModFix/>
          </a:blip>
          <a:stretch>
            <a:fillRect/>
          </a:stretch>
        </p:blipFill>
        <p:spPr>
          <a:xfrm>
            <a:off x="4843901" y="3357500"/>
            <a:ext cx="4133349" cy="3274549"/>
          </a:xfrm>
          <a:prstGeom prst="rect">
            <a:avLst/>
          </a:prstGeom>
          <a:noFill/>
          <a:ln>
            <a:noFill/>
          </a:ln>
        </p:spPr>
      </p:pic>
      <p:sp>
        <p:nvSpPr>
          <p:cNvPr id="177" name="Google Shape;177;p24"/>
          <p:cNvSpPr txBox="1"/>
          <p:nvPr/>
        </p:nvSpPr>
        <p:spPr>
          <a:xfrm>
            <a:off x="311650" y="2142750"/>
            <a:ext cx="8520600" cy="6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oboto"/>
                <a:ea typeface="Roboto"/>
                <a:cs typeface="Roboto"/>
                <a:sym typeface="Roboto"/>
              </a:rPr>
              <a:t>Optical Proximity Corrections are used to compensate for image errors due to diffraction or process effects. </a:t>
            </a:r>
            <a:endParaRPr b="1" sz="18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5"/>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Wafer Fabrication: Photolithography </a:t>
            </a:r>
            <a:r>
              <a:rPr lang="en">
                <a:solidFill>
                  <a:schemeClr val="accent2"/>
                </a:solidFill>
              </a:rPr>
              <a:t>Steps</a:t>
            </a:r>
            <a:endParaRPr>
              <a:solidFill>
                <a:schemeClr val="accent2"/>
              </a:solidFill>
            </a:endParaRPr>
          </a:p>
          <a:p>
            <a:pPr indent="0" lvl="0" marL="0" rtl="0" algn="l">
              <a:spcBef>
                <a:spcPts val="0"/>
              </a:spcBef>
              <a:spcAft>
                <a:spcPts val="0"/>
              </a:spcAft>
              <a:buNone/>
            </a:pPr>
            <a:r>
              <a:t/>
            </a:r>
            <a:endParaRPr/>
          </a:p>
        </p:txBody>
      </p:sp>
      <p:pic>
        <p:nvPicPr>
          <p:cNvPr id="183" name="Google Shape;183;p25"/>
          <p:cNvPicPr preferRelativeResize="0"/>
          <p:nvPr/>
        </p:nvPicPr>
        <p:blipFill>
          <a:blip r:embed="rId3">
            <a:alphaModFix/>
          </a:blip>
          <a:stretch>
            <a:fillRect/>
          </a:stretch>
        </p:blipFill>
        <p:spPr>
          <a:xfrm>
            <a:off x="152400" y="1842975"/>
            <a:ext cx="8679926" cy="47394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6"/>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Etching</a:t>
            </a:r>
            <a:endParaRPr/>
          </a:p>
        </p:txBody>
      </p:sp>
      <p:sp>
        <p:nvSpPr>
          <p:cNvPr id="189" name="Google Shape;189;p26"/>
          <p:cNvSpPr txBox="1"/>
          <p:nvPr/>
        </p:nvSpPr>
        <p:spPr>
          <a:xfrm>
            <a:off x="122400" y="2294700"/>
            <a:ext cx="3970800" cy="380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Wet Etching</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Chemical Etchant</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&gt;2um</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Larger volume</a:t>
            </a:r>
            <a:endParaRPr sz="1800">
              <a:solidFill>
                <a:srgbClr val="404040"/>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rgbClr val="404040"/>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rgbClr val="404040"/>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To etch SIO2 we typically use Buffered Oxide Etch(BOE)</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Hydrofluoric acid (HF)</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Buffer allows solution to stay neutralized </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isotropic</a:t>
            </a:r>
            <a:endParaRPr sz="1800">
              <a:solidFill>
                <a:srgbClr val="404040"/>
              </a:solidFill>
              <a:latin typeface="Roboto"/>
              <a:ea typeface="Roboto"/>
              <a:cs typeface="Roboto"/>
              <a:sym typeface="Roboto"/>
            </a:endParaRPr>
          </a:p>
          <a:p>
            <a:pPr indent="0" lvl="0" marL="457200" rtl="0" algn="l">
              <a:lnSpc>
                <a:spcPct val="115000"/>
              </a:lnSpc>
              <a:spcBef>
                <a:spcPts val="0"/>
              </a:spcBef>
              <a:spcAft>
                <a:spcPts val="0"/>
              </a:spcAft>
              <a:buNone/>
            </a:pPr>
            <a:r>
              <a:t/>
            </a:r>
            <a:endParaRPr sz="1800">
              <a:solidFill>
                <a:srgbClr val="404040"/>
              </a:solidFill>
              <a:latin typeface="Roboto"/>
              <a:ea typeface="Roboto"/>
              <a:cs typeface="Roboto"/>
              <a:sym typeface="Roboto"/>
            </a:endParaRPr>
          </a:p>
        </p:txBody>
      </p:sp>
      <p:sp>
        <p:nvSpPr>
          <p:cNvPr id="190" name="Google Shape;190;p26"/>
          <p:cNvSpPr txBox="1"/>
          <p:nvPr/>
        </p:nvSpPr>
        <p:spPr>
          <a:xfrm>
            <a:off x="228475" y="1798375"/>
            <a:ext cx="8793000" cy="58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solidFill>
                  <a:srgbClr val="404040"/>
                </a:solidFill>
                <a:latin typeface="Roboto"/>
                <a:ea typeface="Roboto"/>
                <a:cs typeface="Roboto"/>
                <a:sym typeface="Roboto"/>
              </a:rPr>
              <a:t>Etching Strips the material that is exposed by the photo resist</a:t>
            </a:r>
            <a:endParaRPr sz="2200">
              <a:solidFill>
                <a:srgbClr val="404040"/>
              </a:solidFill>
              <a:latin typeface="Roboto"/>
              <a:ea typeface="Roboto"/>
              <a:cs typeface="Roboto"/>
              <a:sym typeface="Roboto"/>
            </a:endParaRPr>
          </a:p>
        </p:txBody>
      </p:sp>
      <p:sp>
        <p:nvSpPr>
          <p:cNvPr id="191" name="Google Shape;191;p26"/>
          <p:cNvSpPr txBox="1"/>
          <p:nvPr/>
        </p:nvSpPr>
        <p:spPr>
          <a:xfrm>
            <a:off x="4572000" y="2294775"/>
            <a:ext cx="4449600" cy="380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Dry Etching</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Ionized gas etchant(PLASMA)</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&gt;1nm</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Smaller volume</a:t>
            </a:r>
            <a:endParaRPr sz="1800">
              <a:solidFill>
                <a:srgbClr val="404040"/>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rgbClr val="404040"/>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rgbClr val="404040"/>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Uses a high energy plasma to etch the exposed material</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Advantages:</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End point detection</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Anisotropic </a:t>
            </a:r>
            <a:endParaRPr sz="1800">
              <a:solidFill>
                <a:srgbClr val="404040"/>
              </a:solidFill>
              <a:latin typeface="Roboto"/>
              <a:ea typeface="Roboto"/>
              <a:cs typeface="Roboto"/>
              <a:sym typeface="Roboto"/>
            </a:endParaRPr>
          </a:p>
        </p:txBody>
      </p:sp>
      <p:pic>
        <p:nvPicPr>
          <p:cNvPr id="192" name="Google Shape;192;p26"/>
          <p:cNvPicPr preferRelativeResize="0"/>
          <p:nvPr/>
        </p:nvPicPr>
        <p:blipFill rotWithShape="1">
          <a:blip r:embed="rId3">
            <a:alphaModFix/>
          </a:blip>
          <a:srcRect b="53594" l="67185" r="5003" t="24578"/>
          <a:stretch/>
        </p:blipFill>
        <p:spPr>
          <a:xfrm>
            <a:off x="5128050" y="3674950"/>
            <a:ext cx="1848600" cy="881600"/>
          </a:xfrm>
          <a:prstGeom prst="rect">
            <a:avLst/>
          </a:prstGeom>
          <a:noFill/>
          <a:ln>
            <a:noFill/>
          </a:ln>
        </p:spPr>
      </p:pic>
      <p:pic>
        <p:nvPicPr>
          <p:cNvPr id="193" name="Google Shape;193;p26"/>
          <p:cNvPicPr preferRelativeResize="0"/>
          <p:nvPr/>
        </p:nvPicPr>
        <p:blipFill rotWithShape="1">
          <a:blip r:embed="rId3">
            <a:alphaModFix/>
          </a:blip>
          <a:srcRect b="56004" l="34805" r="37383" t="23405"/>
          <a:stretch/>
        </p:blipFill>
        <p:spPr>
          <a:xfrm>
            <a:off x="1183500" y="3629702"/>
            <a:ext cx="1848600" cy="831600"/>
          </a:xfrm>
          <a:prstGeom prst="rect">
            <a:avLst/>
          </a:prstGeom>
          <a:noFill/>
          <a:ln>
            <a:noFill/>
          </a:ln>
        </p:spPr>
      </p:pic>
      <p:pic>
        <p:nvPicPr>
          <p:cNvPr id="194" name="Google Shape;194;p26"/>
          <p:cNvPicPr preferRelativeResize="0"/>
          <p:nvPr/>
        </p:nvPicPr>
        <p:blipFill>
          <a:blip r:embed="rId4">
            <a:alphaModFix/>
          </a:blip>
          <a:stretch>
            <a:fillRect/>
          </a:stretch>
        </p:blipFill>
        <p:spPr>
          <a:xfrm>
            <a:off x="2487038" y="366013"/>
            <a:ext cx="2486025" cy="1133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7"/>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Doping (Ion Implantation) </a:t>
            </a:r>
            <a:r>
              <a:rPr lang="en">
                <a:solidFill>
                  <a:schemeClr val="accent2"/>
                </a:solidFill>
              </a:rPr>
              <a:t>creating “wells”</a:t>
            </a:r>
            <a:endParaRPr>
              <a:solidFill>
                <a:schemeClr val="accent2"/>
              </a:solidFill>
            </a:endParaRPr>
          </a:p>
        </p:txBody>
      </p:sp>
      <p:sp>
        <p:nvSpPr>
          <p:cNvPr id="200" name="Google Shape;200;p27"/>
          <p:cNvSpPr txBox="1"/>
          <p:nvPr/>
        </p:nvSpPr>
        <p:spPr>
          <a:xfrm>
            <a:off x="216175" y="1807125"/>
            <a:ext cx="8711700" cy="419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Doping is the process of introducing impurities into the crystal</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Ion Implantation is a method to add the ions to the wafer through acceleration</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Implantation creates the n-type and p-type wafers that we discussed in the last 2 lectures</a:t>
            </a:r>
            <a:endParaRPr sz="1800">
              <a:solidFill>
                <a:srgbClr val="404040"/>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rgbClr val="404040"/>
              </a:solidFill>
              <a:latin typeface="Roboto"/>
              <a:ea typeface="Roboto"/>
              <a:cs typeface="Roboto"/>
              <a:sym typeface="Roboto"/>
            </a:endParaRPr>
          </a:p>
        </p:txBody>
      </p:sp>
      <p:pic>
        <p:nvPicPr>
          <p:cNvPr id="201" name="Google Shape;201;p27"/>
          <p:cNvPicPr preferRelativeResize="0"/>
          <p:nvPr/>
        </p:nvPicPr>
        <p:blipFill rotWithShape="1">
          <a:blip r:embed="rId3">
            <a:alphaModFix/>
          </a:blip>
          <a:srcRect b="0" l="1419" r="0" t="11111"/>
          <a:stretch/>
        </p:blipFill>
        <p:spPr>
          <a:xfrm>
            <a:off x="76550" y="3203400"/>
            <a:ext cx="5911300" cy="3368850"/>
          </a:xfrm>
          <a:prstGeom prst="rect">
            <a:avLst/>
          </a:prstGeom>
          <a:noFill/>
          <a:ln>
            <a:noFill/>
          </a:ln>
        </p:spPr>
      </p:pic>
      <p:sp>
        <p:nvSpPr>
          <p:cNvPr id="202" name="Google Shape;202;p27"/>
          <p:cNvSpPr txBox="1"/>
          <p:nvPr/>
        </p:nvSpPr>
        <p:spPr>
          <a:xfrm>
            <a:off x="6144000" y="3004425"/>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Advantages against diffusion: </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Uniform dopant concentration</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More directional control </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Lower temperature process</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Easy production of shallow layers</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Better resolution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8"/>
          <p:cNvSpPr txBox="1"/>
          <p:nvPr/>
        </p:nvSpPr>
        <p:spPr>
          <a:xfrm>
            <a:off x="0" y="1705900"/>
            <a:ext cx="9144000" cy="419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Doping is the process of introducing impurities into the crystal (source and drain)</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Ions are accelerated to achieve desired depth in Silicon (energy)</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Exposure time controls how many ions are deposited (dose)</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Annealing  after implantation will recrystallize the amorphous silicon</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Annealing- heat treating above recrystallization temperature for while then slow cool </a:t>
            </a:r>
            <a:endParaRPr sz="1800">
              <a:solidFill>
                <a:srgbClr val="404040"/>
              </a:solidFill>
              <a:latin typeface="Roboto"/>
              <a:ea typeface="Roboto"/>
              <a:cs typeface="Roboto"/>
              <a:sym typeface="Roboto"/>
            </a:endParaRPr>
          </a:p>
        </p:txBody>
      </p:sp>
      <p:sp>
        <p:nvSpPr>
          <p:cNvPr id="208" name="Google Shape;208;p28"/>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Doping (Ion Implantation) </a:t>
            </a:r>
            <a:r>
              <a:rPr lang="en">
                <a:solidFill>
                  <a:schemeClr val="accent2"/>
                </a:solidFill>
              </a:rPr>
              <a:t>annealing </a:t>
            </a:r>
            <a:endParaRPr>
              <a:solidFill>
                <a:schemeClr val="accent2"/>
              </a:solidFill>
            </a:endParaRPr>
          </a:p>
          <a:p>
            <a:pPr indent="0" lvl="0" marL="0" rtl="0" algn="l">
              <a:spcBef>
                <a:spcPts val="0"/>
              </a:spcBef>
              <a:spcAft>
                <a:spcPts val="0"/>
              </a:spcAft>
              <a:buNone/>
            </a:pPr>
            <a:r>
              <a:t/>
            </a:r>
            <a:endParaRPr/>
          </a:p>
        </p:txBody>
      </p:sp>
      <p:grpSp>
        <p:nvGrpSpPr>
          <p:cNvPr id="209" name="Google Shape;209;p28"/>
          <p:cNvGrpSpPr/>
          <p:nvPr/>
        </p:nvGrpSpPr>
        <p:grpSpPr>
          <a:xfrm>
            <a:off x="311725" y="3755860"/>
            <a:ext cx="6513744" cy="2867912"/>
            <a:chOff x="1810950" y="3706835"/>
            <a:chExt cx="6513744" cy="2867912"/>
          </a:xfrm>
        </p:grpSpPr>
        <p:grpSp>
          <p:nvGrpSpPr>
            <p:cNvPr id="210" name="Google Shape;210;p28"/>
            <p:cNvGrpSpPr/>
            <p:nvPr/>
          </p:nvGrpSpPr>
          <p:grpSpPr>
            <a:xfrm>
              <a:off x="1810950" y="3706835"/>
              <a:ext cx="6513744" cy="2867912"/>
              <a:chOff x="769125" y="3749588"/>
              <a:chExt cx="4981450" cy="2562238"/>
            </a:xfrm>
          </p:grpSpPr>
          <p:pic>
            <p:nvPicPr>
              <p:cNvPr id="211" name="Google Shape;211;p28"/>
              <p:cNvPicPr preferRelativeResize="0"/>
              <p:nvPr/>
            </p:nvPicPr>
            <p:blipFill>
              <a:blip r:embed="rId3">
                <a:alphaModFix/>
              </a:blip>
              <a:stretch>
                <a:fillRect/>
              </a:stretch>
            </p:blipFill>
            <p:spPr>
              <a:xfrm>
                <a:off x="769125" y="3749588"/>
                <a:ext cx="3333750" cy="2562225"/>
              </a:xfrm>
              <a:prstGeom prst="rect">
                <a:avLst/>
              </a:prstGeom>
              <a:noFill/>
              <a:ln>
                <a:noFill/>
              </a:ln>
            </p:spPr>
          </p:pic>
          <p:grpSp>
            <p:nvGrpSpPr>
              <p:cNvPr id="212" name="Google Shape;212;p28"/>
              <p:cNvGrpSpPr/>
              <p:nvPr/>
            </p:nvGrpSpPr>
            <p:grpSpPr>
              <a:xfrm>
                <a:off x="4052300" y="3749600"/>
                <a:ext cx="1698275" cy="2562225"/>
                <a:chOff x="4441550" y="3790725"/>
                <a:chExt cx="1698275" cy="2562225"/>
              </a:xfrm>
            </p:grpSpPr>
            <p:pic>
              <p:nvPicPr>
                <p:cNvPr id="213" name="Google Shape;213;p28"/>
                <p:cNvPicPr preferRelativeResize="0"/>
                <p:nvPr/>
              </p:nvPicPr>
              <p:blipFill rotWithShape="1">
                <a:blip r:embed="rId3">
                  <a:alphaModFix/>
                </a:blip>
                <a:srcRect b="0" l="0" r="49057" t="0"/>
                <a:stretch/>
              </p:blipFill>
              <p:spPr>
                <a:xfrm>
                  <a:off x="4441550" y="3790725"/>
                  <a:ext cx="1698275" cy="2562225"/>
                </a:xfrm>
                <a:prstGeom prst="rect">
                  <a:avLst/>
                </a:prstGeom>
                <a:noFill/>
                <a:ln>
                  <a:noFill/>
                </a:ln>
              </p:spPr>
            </p:pic>
            <p:pic>
              <p:nvPicPr>
                <p:cNvPr id="214" name="Google Shape;214;p28"/>
                <p:cNvPicPr preferRelativeResize="0"/>
                <p:nvPr/>
              </p:nvPicPr>
              <p:blipFill rotWithShape="1">
                <a:blip r:embed="rId4">
                  <a:alphaModFix/>
                </a:blip>
                <a:srcRect b="9942" l="0" r="0" t="0"/>
                <a:stretch/>
              </p:blipFill>
              <p:spPr>
                <a:xfrm>
                  <a:off x="4653925" y="3894300"/>
                  <a:ext cx="1485900" cy="768750"/>
                </a:xfrm>
                <a:prstGeom prst="rect">
                  <a:avLst/>
                </a:prstGeom>
                <a:noFill/>
                <a:ln>
                  <a:noFill/>
                </a:ln>
              </p:spPr>
            </p:pic>
            <p:sp>
              <p:nvSpPr>
                <p:cNvPr id="215" name="Google Shape;215;p28"/>
                <p:cNvSpPr/>
                <p:nvPr/>
              </p:nvSpPr>
              <p:spPr>
                <a:xfrm>
                  <a:off x="4882896" y="4846320"/>
                  <a:ext cx="128100" cy="128100"/>
                </a:xfrm>
                <a:prstGeom prst="ellipse">
                  <a:avLst/>
                </a:prstGeom>
                <a:solidFill>
                  <a:srgbClr val="EB212D"/>
                </a:solidFill>
                <a:ln cap="flat" cmpd="sng" w="9525">
                  <a:solidFill>
                    <a:srgbClr val="EB21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8"/>
                <p:cNvSpPr/>
                <p:nvPr/>
              </p:nvSpPr>
              <p:spPr>
                <a:xfrm>
                  <a:off x="5035296" y="4998720"/>
                  <a:ext cx="128100" cy="128100"/>
                </a:xfrm>
                <a:prstGeom prst="ellipse">
                  <a:avLst/>
                </a:prstGeom>
                <a:solidFill>
                  <a:srgbClr val="EB212D"/>
                </a:solidFill>
                <a:ln cap="flat" cmpd="sng" w="9525">
                  <a:solidFill>
                    <a:srgbClr val="EB21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p:nvPr/>
              </p:nvSpPr>
              <p:spPr>
                <a:xfrm>
                  <a:off x="5187696" y="4690872"/>
                  <a:ext cx="128100" cy="128100"/>
                </a:xfrm>
                <a:prstGeom prst="ellipse">
                  <a:avLst/>
                </a:prstGeom>
                <a:solidFill>
                  <a:srgbClr val="EB212D"/>
                </a:solidFill>
                <a:ln cap="flat" cmpd="sng" w="9525">
                  <a:solidFill>
                    <a:srgbClr val="EB21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8"/>
                <p:cNvSpPr/>
                <p:nvPr/>
              </p:nvSpPr>
              <p:spPr>
                <a:xfrm>
                  <a:off x="5340096" y="4846320"/>
                  <a:ext cx="128100" cy="128100"/>
                </a:xfrm>
                <a:prstGeom prst="ellipse">
                  <a:avLst/>
                </a:prstGeom>
                <a:solidFill>
                  <a:srgbClr val="EB212D"/>
                </a:solidFill>
                <a:ln cap="flat" cmpd="sng" w="9525">
                  <a:solidFill>
                    <a:srgbClr val="EB21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8"/>
                <p:cNvSpPr/>
                <p:nvPr/>
              </p:nvSpPr>
              <p:spPr>
                <a:xfrm>
                  <a:off x="5504688" y="4690872"/>
                  <a:ext cx="128100" cy="128100"/>
                </a:xfrm>
                <a:prstGeom prst="ellipse">
                  <a:avLst/>
                </a:prstGeom>
                <a:solidFill>
                  <a:srgbClr val="EB212D"/>
                </a:solidFill>
                <a:ln cap="flat" cmpd="sng" w="9525">
                  <a:solidFill>
                    <a:srgbClr val="EB21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8"/>
                <p:cNvSpPr/>
                <p:nvPr/>
              </p:nvSpPr>
              <p:spPr>
                <a:xfrm>
                  <a:off x="5660136" y="5001768"/>
                  <a:ext cx="128100" cy="128100"/>
                </a:xfrm>
                <a:prstGeom prst="ellipse">
                  <a:avLst/>
                </a:prstGeom>
                <a:solidFill>
                  <a:srgbClr val="EB212D"/>
                </a:solidFill>
                <a:ln cap="flat" cmpd="sng" w="9525">
                  <a:solidFill>
                    <a:srgbClr val="EB21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8"/>
                <p:cNvSpPr/>
                <p:nvPr/>
              </p:nvSpPr>
              <p:spPr>
                <a:xfrm>
                  <a:off x="5824728" y="4846320"/>
                  <a:ext cx="128100" cy="128100"/>
                </a:xfrm>
                <a:prstGeom prst="ellipse">
                  <a:avLst/>
                </a:prstGeom>
                <a:solidFill>
                  <a:srgbClr val="EB212D"/>
                </a:solidFill>
                <a:ln cap="flat" cmpd="sng" w="9525">
                  <a:solidFill>
                    <a:srgbClr val="EB21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 name="Google Shape;222;p28"/>
              <p:cNvSpPr txBox="1"/>
              <p:nvPr/>
            </p:nvSpPr>
            <p:spPr>
              <a:xfrm>
                <a:off x="986575" y="5900150"/>
                <a:ext cx="1294800" cy="171600"/>
              </a:xfrm>
              <a:prstGeom prst="rect">
                <a:avLst/>
              </a:prstGeom>
              <a:solidFill>
                <a:srgbClr val="DEEDD2"/>
              </a:solidFill>
              <a:ln>
                <a:noFill/>
              </a:ln>
            </p:spPr>
            <p:txBody>
              <a:bodyPr anchorCtr="0" anchor="t" bIns="0" lIns="91425" spcFirstLastPara="1" rIns="0" wrap="square" tIns="0">
                <a:noAutofit/>
              </a:bodyPr>
              <a:lstStyle/>
              <a:p>
                <a:pPr indent="0" lvl="0" marL="0" rtl="0" algn="l">
                  <a:spcBef>
                    <a:spcPts val="0"/>
                  </a:spcBef>
                  <a:spcAft>
                    <a:spcPts val="0"/>
                  </a:spcAft>
                  <a:buNone/>
                </a:pPr>
                <a:r>
                  <a:rPr lang="en" sz="1000">
                    <a:latin typeface="Roboto"/>
                    <a:ea typeface="Roboto"/>
                    <a:cs typeface="Roboto"/>
                    <a:sym typeface="Roboto"/>
                  </a:rPr>
                  <a:t>Implantation Process</a:t>
                </a:r>
                <a:endParaRPr sz="1000">
                  <a:latin typeface="Roboto"/>
                  <a:ea typeface="Roboto"/>
                  <a:cs typeface="Roboto"/>
                  <a:sym typeface="Roboto"/>
                </a:endParaRPr>
              </a:p>
            </p:txBody>
          </p:sp>
          <p:sp>
            <p:nvSpPr>
              <p:cNvPr id="223" name="Google Shape;223;p28"/>
              <p:cNvSpPr txBox="1"/>
              <p:nvPr/>
            </p:nvSpPr>
            <p:spPr>
              <a:xfrm>
                <a:off x="2638013" y="5900150"/>
                <a:ext cx="1294800" cy="171600"/>
              </a:xfrm>
              <a:prstGeom prst="rect">
                <a:avLst/>
              </a:prstGeom>
              <a:solidFill>
                <a:srgbClr val="DEEDD2"/>
              </a:solidFill>
              <a:ln>
                <a:noFill/>
              </a:ln>
            </p:spPr>
            <p:txBody>
              <a:bodyPr anchorCtr="0" anchor="t" bIns="0" lIns="91425" spcFirstLastPara="1" rIns="0" wrap="square" tIns="0">
                <a:noAutofit/>
              </a:bodyPr>
              <a:lstStyle/>
              <a:p>
                <a:pPr indent="0" lvl="0" marL="0" rtl="0" algn="l">
                  <a:spcBef>
                    <a:spcPts val="0"/>
                  </a:spcBef>
                  <a:spcAft>
                    <a:spcPts val="0"/>
                  </a:spcAft>
                  <a:buNone/>
                </a:pPr>
                <a:r>
                  <a:rPr lang="en" sz="1000">
                    <a:latin typeface="Roboto"/>
                    <a:ea typeface="Roboto"/>
                    <a:cs typeface="Roboto"/>
                    <a:sym typeface="Roboto"/>
                  </a:rPr>
                  <a:t> After Implantation</a:t>
                </a:r>
                <a:endParaRPr sz="1000">
                  <a:latin typeface="Roboto"/>
                  <a:ea typeface="Roboto"/>
                  <a:cs typeface="Roboto"/>
                  <a:sym typeface="Roboto"/>
                </a:endParaRPr>
              </a:p>
            </p:txBody>
          </p:sp>
          <p:sp>
            <p:nvSpPr>
              <p:cNvPr id="224" name="Google Shape;224;p28"/>
              <p:cNvSpPr txBox="1"/>
              <p:nvPr/>
            </p:nvSpPr>
            <p:spPr>
              <a:xfrm>
                <a:off x="4289475" y="5900150"/>
                <a:ext cx="1294800" cy="171600"/>
              </a:xfrm>
              <a:prstGeom prst="rect">
                <a:avLst/>
              </a:prstGeom>
              <a:solidFill>
                <a:srgbClr val="DEEDD2"/>
              </a:solidFill>
              <a:ln>
                <a:noFill/>
              </a:ln>
            </p:spPr>
            <p:txBody>
              <a:bodyPr anchorCtr="0" anchor="t" bIns="0" lIns="91425" spcFirstLastPara="1" rIns="0" wrap="square" tIns="0">
                <a:noAutofit/>
              </a:bodyPr>
              <a:lstStyle/>
              <a:p>
                <a:pPr indent="0" lvl="0" marL="0" rtl="0" algn="l">
                  <a:spcBef>
                    <a:spcPts val="0"/>
                  </a:spcBef>
                  <a:spcAft>
                    <a:spcPts val="0"/>
                  </a:spcAft>
                  <a:buNone/>
                </a:pPr>
                <a:r>
                  <a:rPr lang="en" sz="1000">
                    <a:latin typeface="Roboto"/>
                    <a:ea typeface="Roboto"/>
                    <a:cs typeface="Roboto"/>
                    <a:sym typeface="Roboto"/>
                  </a:rPr>
                  <a:t>    </a:t>
                </a:r>
                <a:r>
                  <a:rPr lang="en" sz="1000">
                    <a:latin typeface="Roboto"/>
                    <a:ea typeface="Roboto"/>
                    <a:cs typeface="Roboto"/>
                    <a:sym typeface="Roboto"/>
                  </a:rPr>
                  <a:t>After Annealing</a:t>
                </a:r>
                <a:endParaRPr sz="1000">
                  <a:latin typeface="Roboto"/>
                  <a:ea typeface="Roboto"/>
                  <a:cs typeface="Roboto"/>
                  <a:sym typeface="Roboto"/>
                </a:endParaRPr>
              </a:p>
            </p:txBody>
          </p:sp>
        </p:grpSp>
        <p:sp>
          <p:nvSpPr>
            <p:cNvPr id="225" name="Google Shape;225;p28"/>
            <p:cNvSpPr txBox="1"/>
            <p:nvPr/>
          </p:nvSpPr>
          <p:spPr>
            <a:xfrm>
              <a:off x="4354700" y="3971400"/>
              <a:ext cx="16425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t>
              </a:r>
              <a:r>
                <a:rPr b="1" lang="en">
                  <a:latin typeface="Roboto"/>
                  <a:ea typeface="Roboto"/>
                  <a:cs typeface="Roboto"/>
                  <a:sym typeface="Roboto"/>
                </a:rPr>
                <a:t>Interstitial</a:t>
              </a:r>
              <a:r>
                <a:rPr b="1" lang="en">
                  <a:latin typeface="Roboto"/>
                  <a:ea typeface="Roboto"/>
                  <a:cs typeface="Roboto"/>
                  <a:sym typeface="Roboto"/>
                </a:rPr>
                <a:t>”not electrically active</a:t>
              </a:r>
              <a:endParaRPr b="1">
                <a:latin typeface="Roboto"/>
                <a:ea typeface="Roboto"/>
                <a:cs typeface="Roboto"/>
                <a:sym typeface="Roboto"/>
              </a:endParaRPr>
            </a:p>
            <a:p>
              <a:pPr indent="0" lvl="0" marL="0" rtl="0" algn="l">
                <a:spcBef>
                  <a:spcPts val="0"/>
                </a:spcBef>
                <a:spcAft>
                  <a:spcPts val="0"/>
                </a:spcAft>
                <a:buNone/>
              </a:pPr>
              <a:r>
                <a:t/>
              </a:r>
              <a:endParaRPr b="1" sz="1800">
                <a:latin typeface="Roboto"/>
                <a:ea typeface="Roboto"/>
                <a:cs typeface="Roboto"/>
                <a:sym typeface="Roboto"/>
              </a:endParaRPr>
            </a:p>
          </p:txBody>
        </p:sp>
        <p:sp>
          <p:nvSpPr>
            <p:cNvPr id="226" name="Google Shape;226;p28"/>
            <p:cNvSpPr txBox="1"/>
            <p:nvPr/>
          </p:nvSpPr>
          <p:spPr>
            <a:xfrm>
              <a:off x="6413950" y="3971400"/>
              <a:ext cx="1794900" cy="6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t>
              </a:r>
              <a:r>
                <a:rPr b="1" lang="en">
                  <a:latin typeface="Roboto"/>
                  <a:ea typeface="Roboto"/>
                  <a:cs typeface="Roboto"/>
                  <a:sym typeface="Roboto"/>
                </a:rPr>
                <a:t>Substitutional</a:t>
              </a:r>
              <a:r>
                <a:rPr b="1" lang="en">
                  <a:latin typeface="Roboto"/>
                  <a:ea typeface="Roboto"/>
                  <a:cs typeface="Roboto"/>
                  <a:sym typeface="Roboto"/>
                </a:rPr>
                <a:t>” </a:t>
              </a:r>
              <a:r>
                <a:rPr b="1" lang="en">
                  <a:latin typeface="Roboto"/>
                  <a:ea typeface="Roboto"/>
                  <a:cs typeface="Roboto"/>
                  <a:sym typeface="Roboto"/>
                </a:rPr>
                <a:t>electrically active</a:t>
              </a:r>
              <a:endParaRPr b="1">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29"/>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 Film Deposition </a:t>
            </a:r>
            <a:r>
              <a:rPr lang="en">
                <a:solidFill>
                  <a:schemeClr val="accent2"/>
                </a:solidFill>
              </a:rPr>
              <a:t>Gate and metal layers</a:t>
            </a:r>
            <a:endParaRPr>
              <a:solidFill>
                <a:schemeClr val="accent2"/>
              </a:solidFill>
            </a:endParaRPr>
          </a:p>
        </p:txBody>
      </p:sp>
      <p:sp>
        <p:nvSpPr>
          <p:cNvPr id="232" name="Google Shape;232;p29"/>
          <p:cNvSpPr txBox="1"/>
          <p:nvPr/>
        </p:nvSpPr>
        <p:spPr>
          <a:xfrm>
            <a:off x="4573850" y="2248375"/>
            <a:ext cx="4449600" cy="419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Thin Film deposition</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Deposits a layer of a material onto the wafer</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Barrier insulating/ isolation layers</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Copper/aluminum (Metal) layers</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There are two overall methods of deposition: </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Chemical </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Physical</a:t>
            </a:r>
            <a:endParaRPr sz="1800">
              <a:solidFill>
                <a:srgbClr val="404040"/>
              </a:solidFill>
              <a:latin typeface="Roboto"/>
              <a:ea typeface="Roboto"/>
              <a:cs typeface="Roboto"/>
              <a:sym typeface="Roboto"/>
            </a:endParaRPr>
          </a:p>
          <a:p>
            <a:pPr indent="0" lvl="0" marL="457200" rtl="0" algn="l">
              <a:lnSpc>
                <a:spcPct val="115000"/>
              </a:lnSpc>
              <a:spcBef>
                <a:spcPts val="0"/>
              </a:spcBef>
              <a:spcAft>
                <a:spcPts val="0"/>
              </a:spcAft>
              <a:buNone/>
            </a:pPr>
            <a:r>
              <a:t/>
            </a:r>
            <a:endParaRPr sz="1800">
              <a:solidFill>
                <a:srgbClr val="404040"/>
              </a:solidFill>
              <a:latin typeface="Roboto"/>
              <a:ea typeface="Roboto"/>
              <a:cs typeface="Roboto"/>
              <a:sym typeface="Roboto"/>
            </a:endParaRPr>
          </a:p>
        </p:txBody>
      </p:sp>
      <p:pic>
        <p:nvPicPr>
          <p:cNvPr id="233" name="Google Shape;233;p29"/>
          <p:cNvPicPr preferRelativeResize="0"/>
          <p:nvPr/>
        </p:nvPicPr>
        <p:blipFill>
          <a:blip r:embed="rId3">
            <a:alphaModFix/>
          </a:blip>
          <a:stretch>
            <a:fillRect/>
          </a:stretch>
        </p:blipFill>
        <p:spPr>
          <a:xfrm>
            <a:off x="392651" y="2041501"/>
            <a:ext cx="3886025" cy="4565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0"/>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Chemical </a:t>
            </a:r>
            <a:r>
              <a:rPr lang="en"/>
              <a:t>Vapor Deposition (CVD)</a:t>
            </a:r>
            <a:endParaRPr/>
          </a:p>
        </p:txBody>
      </p:sp>
      <p:sp>
        <p:nvSpPr>
          <p:cNvPr id="239" name="Google Shape;239;p30"/>
          <p:cNvSpPr txBox="1"/>
          <p:nvPr/>
        </p:nvSpPr>
        <p:spPr>
          <a:xfrm>
            <a:off x="0" y="1723225"/>
            <a:ext cx="9144000" cy="4197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CVD is a method by which gaseous chemicals are flowed over the surface of a wafer to cause a thin film of material to be deposited on the surface of the wafer</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This method overall produces very flat surfaces, filling in gaps and covering height differences significantly</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A thin gate oxide or silicon nitride is deposited via Chemical Vapor Deposition (CVD) process to act as an insulator between the gate and the silicon</a:t>
            </a:r>
            <a:endParaRPr b="1" sz="1800">
              <a:solidFill>
                <a:srgbClr val="404040"/>
              </a:solidFill>
              <a:latin typeface="Roboto"/>
              <a:ea typeface="Roboto"/>
              <a:cs typeface="Roboto"/>
              <a:sym typeface="Roboto"/>
            </a:endParaRPr>
          </a:p>
          <a:p>
            <a:pPr indent="0" lvl="0" marL="457200" rtl="0" algn="l">
              <a:lnSpc>
                <a:spcPct val="115000"/>
              </a:lnSpc>
              <a:spcBef>
                <a:spcPts val="0"/>
              </a:spcBef>
              <a:spcAft>
                <a:spcPts val="0"/>
              </a:spcAft>
              <a:buNone/>
            </a:pPr>
            <a:r>
              <a:t/>
            </a:r>
            <a:endParaRPr b="1" sz="1800">
              <a:solidFill>
                <a:srgbClr val="404040"/>
              </a:solidFill>
              <a:latin typeface="Roboto"/>
              <a:ea typeface="Roboto"/>
              <a:cs typeface="Roboto"/>
              <a:sym typeface="Roboto"/>
            </a:endParaRPr>
          </a:p>
        </p:txBody>
      </p:sp>
      <p:pic>
        <p:nvPicPr>
          <p:cNvPr id="240" name="Google Shape;240;p30"/>
          <p:cNvPicPr preferRelativeResize="0"/>
          <p:nvPr/>
        </p:nvPicPr>
        <p:blipFill>
          <a:blip r:embed="rId3">
            <a:alphaModFix/>
          </a:blip>
          <a:stretch>
            <a:fillRect/>
          </a:stretch>
        </p:blipFill>
        <p:spPr>
          <a:xfrm>
            <a:off x="475000" y="4232502"/>
            <a:ext cx="4653325" cy="2213175"/>
          </a:xfrm>
          <a:prstGeom prst="rect">
            <a:avLst/>
          </a:prstGeom>
          <a:noFill/>
          <a:ln>
            <a:noFill/>
          </a:ln>
        </p:spPr>
      </p:pic>
      <p:pic>
        <p:nvPicPr>
          <p:cNvPr id="241" name="Google Shape;241;p30"/>
          <p:cNvPicPr preferRelativeResize="0"/>
          <p:nvPr/>
        </p:nvPicPr>
        <p:blipFill>
          <a:blip r:embed="rId4">
            <a:alphaModFix/>
          </a:blip>
          <a:stretch>
            <a:fillRect/>
          </a:stretch>
        </p:blipFill>
        <p:spPr>
          <a:xfrm>
            <a:off x="5274350" y="4232500"/>
            <a:ext cx="3557975" cy="2426550"/>
          </a:xfrm>
          <a:prstGeom prst="rect">
            <a:avLst/>
          </a:prstGeom>
          <a:noFill/>
          <a:ln>
            <a:noFill/>
          </a:ln>
        </p:spPr>
      </p:pic>
      <p:pic>
        <p:nvPicPr>
          <p:cNvPr id="242" name="Google Shape;242;p30"/>
          <p:cNvPicPr preferRelativeResize="0"/>
          <p:nvPr/>
        </p:nvPicPr>
        <p:blipFill rotWithShape="1">
          <a:blip r:embed="rId5">
            <a:alphaModFix/>
          </a:blip>
          <a:srcRect b="0" l="0" r="0" t="0"/>
          <a:stretch/>
        </p:blipFill>
        <p:spPr>
          <a:xfrm>
            <a:off x="6580899" y="694625"/>
            <a:ext cx="2251425" cy="778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1"/>
          <p:cNvSpPr txBox="1"/>
          <p:nvPr/>
        </p:nvSpPr>
        <p:spPr>
          <a:xfrm>
            <a:off x="414725" y="1914600"/>
            <a:ext cx="8608800" cy="4197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Sputtering is a type of </a:t>
            </a:r>
            <a:r>
              <a:rPr b="1" lang="en" sz="1800">
                <a:solidFill>
                  <a:srgbClr val="404040"/>
                </a:solidFill>
                <a:latin typeface="Roboto"/>
                <a:ea typeface="Roboto"/>
                <a:cs typeface="Roboto"/>
                <a:sym typeface="Roboto"/>
              </a:rPr>
              <a:t>Physical</a:t>
            </a:r>
            <a:r>
              <a:rPr b="1" lang="en" sz="1800">
                <a:solidFill>
                  <a:srgbClr val="404040"/>
                </a:solidFill>
                <a:latin typeface="Roboto"/>
                <a:ea typeface="Roboto"/>
                <a:cs typeface="Roboto"/>
                <a:sym typeface="Roboto"/>
              </a:rPr>
              <a:t> Deposition</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Uses plasma to break down a sample which then coats the wafer(s)</a:t>
            </a:r>
            <a:endParaRPr b="1"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Plasma ionizes the sample into reactive species which then spray toward the wafer(s)</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Useful for compound coatings</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DC or RF sputtering may be necessary depending on the conductivity of the compound being sputtered</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 Conductive polysilicon layer to form the transistor’s gate region.</a:t>
            </a:r>
            <a:endParaRPr b="1" sz="1800">
              <a:solidFill>
                <a:srgbClr val="404040"/>
              </a:solidFill>
              <a:latin typeface="Roboto"/>
              <a:ea typeface="Roboto"/>
              <a:cs typeface="Roboto"/>
              <a:sym typeface="Roboto"/>
            </a:endParaRPr>
          </a:p>
          <a:p>
            <a:pPr indent="0" lvl="0" marL="457200" rtl="0" algn="l">
              <a:lnSpc>
                <a:spcPct val="115000"/>
              </a:lnSpc>
              <a:spcBef>
                <a:spcPts val="0"/>
              </a:spcBef>
              <a:spcAft>
                <a:spcPts val="0"/>
              </a:spcAft>
              <a:buNone/>
            </a:pPr>
            <a:r>
              <a:t/>
            </a:r>
            <a:endParaRPr b="1" sz="1800">
              <a:solidFill>
                <a:srgbClr val="404040"/>
              </a:solidFill>
              <a:latin typeface="Roboto"/>
              <a:ea typeface="Roboto"/>
              <a:cs typeface="Roboto"/>
              <a:sym typeface="Roboto"/>
            </a:endParaRPr>
          </a:p>
        </p:txBody>
      </p:sp>
      <p:sp>
        <p:nvSpPr>
          <p:cNvPr id="248" name="Google Shape;248;p31"/>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Physical  Deposition: </a:t>
            </a:r>
            <a:r>
              <a:rPr lang="en">
                <a:solidFill>
                  <a:schemeClr val="accent2"/>
                </a:solidFill>
              </a:rPr>
              <a:t>Sputtering</a:t>
            </a:r>
            <a:endParaRPr>
              <a:solidFill>
                <a:schemeClr val="accent2"/>
              </a:solidFill>
            </a:endParaRPr>
          </a:p>
        </p:txBody>
      </p:sp>
      <p:pic>
        <p:nvPicPr>
          <p:cNvPr id="249" name="Google Shape;249;p31"/>
          <p:cNvPicPr preferRelativeResize="0"/>
          <p:nvPr/>
        </p:nvPicPr>
        <p:blipFill rotWithShape="1">
          <a:blip r:embed="rId3">
            <a:alphaModFix/>
          </a:blip>
          <a:srcRect b="0" l="0" r="0" t="0"/>
          <a:stretch/>
        </p:blipFill>
        <p:spPr>
          <a:xfrm>
            <a:off x="920475" y="4878400"/>
            <a:ext cx="2366925" cy="1683025"/>
          </a:xfrm>
          <a:prstGeom prst="rect">
            <a:avLst/>
          </a:prstGeom>
          <a:noFill/>
          <a:ln>
            <a:noFill/>
          </a:ln>
        </p:spPr>
      </p:pic>
      <p:pic>
        <p:nvPicPr>
          <p:cNvPr id="250" name="Google Shape;250;p31"/>
          <p:cNvPicPr preferRelativeResize="0"/>
          <p:nvPr/>
        </p:nvPicPr>
        <p:blipFill>
          <a:blip r:embed="rId4">
            <a:alphaModFix/>
          </a:blip>
          <a:stretch>
            <a:fillRect/>
          </a:stretch>
        </p:blipFill>
        <p:spPr>
          <a:xfrm>
            <a:off x="5087875" y="4878399"/>
            <a:ext cx="2427625" cy="1785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4"/>
          <p:cNvSpPr txBox="1"/>
          <p:nvPr>
            <p:ph type="title"/>
          </p:nvPr>
        </p:nvSpPr>
        <p:spPr>
          <a:xfrm>
            <a:off x="233100" y="245600"/>
            <a:ext cx="8642100" cy="17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Lecture 3:Processing Overview</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3000" u="sng"/>
              <a:t>Learning</a:t>
            </a:r>
            <a:r>
              <a:rPr lang="en" sz="3000" u="sng"/>
              <a:t> Outcomes:</a:t>
            </a:r>
            <a:endParaRPr sz="3000" u="sng"/>
          </a:p>
          <a:p>
            <a:pPr indent="-419100" lvl="0" marL="457200" rtl="0" algn="l">
              <a:spcBef>
                <a:spcPts val="0"/>
              </a:spcBef>
              <a:spcAft>
                <a:spcPts val="0"/>
              </a:spcAft>
              <a:buSzPts val="3000"/>
              <a:buChar char="➔"/>
            </a:pPr>
            <a:r>
              <a:rPr lang="en" sz="3000"/>
              <a:t>Processing Steps</a:t>
            </a:r>
            <a:endParaRPr sz="3000"/>
          </a:p>
          <a:p>
            <a:pPr indent="-419100" lvl="0" marL="457200" rtl="0" algn="l">
              <a:spcBef>
                <a:spcPts val="0"/>
              </a:spcBef>
              <a:spcAft>
                <a:spcPts val="0"/>
              </a:spcAft>
              <a:buSzPts val="3000"/>
              <a:buChar char="➔"/>
            </a:pPr>
            <a:r>
              <a:rPr lang="en" sz="3000"/>
              <a:t>Advantages of techniques used in industry</a:t>
            </a:r>
            <a:endParaRPr sz="3000"/>
          </a:p>
        </p:txBody>
      </p:sp>
      <p:sp>
        <p:nvSpPr>
          <p:cNvPr id="74" name="Google Shape;74;p14"/>
          <p:cNvSpPr txBox="1"/>
          <p:nvPr/>
        </p:nvSpPr>
        <p:spPr>
          <a:xfrm>
            <a:off x="5526900" y="4518200"/>
            <a:ext cx="3348300" cy="2017200"/>
          </a:xfrm>
          <a:prstGeom prst="rect">
            <a:avLst/>
          </a:prstGeom>
          <a:no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accent1"/>
                </a:solidFill>
                <a:latin typeface="Roboto"/>
                <a:ea typeface="Roboto"/>
                <a:cs typeface="Roboto"/>
                <a:sym typeface="Roboto"/>
              </a:rPr>
              <a:t>Upcoming Lectures:</a:t>
            </a:r>
            <a:endParaRPr u="sng">
              <a:solidFill>
                <a:schemeClr val="accent1"/>
              </a:solidFill>
              <a:latin typeface="Roboto"/>
              <a:ea typeface="Roboto"/>
              <a:cs typeface="Roboto"/>
              <a:sym typeface="Roboto"/>
            </a:endParaRPr>
          </a:p>
          <a:p>
            <a:pPr indent="0" lvl="0" marL="0" rtl="0" algn="l">
              <a:spcBef>
                <a:spcPts val="0"/>
              </a:spcBef>
              <a:spcAft>
                <a:spcPts val="0"/>
              </a:spcAft>
              <a:buNone/>
            </a:pPr>
            <a:r>
              <a:rPr lang="en">
                <a:solidFill>
                  <a:schemeClr val="accent1"/>
                </a:solidFill>
                <a:latin typeface="Roboto"/>
                <a:ea typeface="Roboto"/>
                <a:cs typeface="Roboto"/>
                <a:sym typeface="Roboto"/>
              </a:rPr>
              <a:t>Introduction to memory</a:t>
            </a:r>
            <a:endParaRPr>
              <a:solidFill>
                <a:schemeClr val="accent1"/>
              </a:solidFill>
              <a:latin typeface="Roboto"/>
              <a:ea typeface="Roboto"/>
              <a:cs typeface="Roboto"/>
              <a:sym typeface="Roboto"/>
            </a:endParaRPr>
          </a:p>
          <a:p>
            <a:pPr indent="0" lvl="0" marL="0" rtl="0" algn="l">
              <a:spcBef>
                <a:spcPts val="0"/>
              </a:spcBef>
              <a:spcAft>
                <a:spcPts val="0"/>
              </a:spcAft>
              <a:buNone/>
            </a:pPr>
            <a:r>
              <a:rPr lang="en">
                <a:solidFill>
                  <a:schemeClr val="accent1"/>
                </a:solidFill>
                <a:latin typeface="Roboto"/>
                <a:ea typeface="Roboto"/>
                <a:cs typeface="Roboto"/>
                <a:sym typeface="Roboto"/>
              </a:rPr>
              <a:t>Silicon Characterization (process and electrical)</a:t>
            </a:r>
            <a:endParaRPr>
              <a:solidFill>
                <a:schemeClr val="accent1"/>
              </a:solidFill>
              <a:latin typeface="Roboto"/>
              <a:ea typeface="Roboto"/>
              <a:cs typeface="Roboto"/>
              <a:sym typeface="Roboto"/>
            </a:endParaRPr>
          </a:p>
          <a:p>
            <a:pPr indent="0" lvl="0" marL="0" rtl="0" algn="l">
              <a:spcBef>
                <a:spcPts val="0"/>
              </a:spcBef>
              <a:spcAft>
                <a:spcPts val="0"/>
              </a:spcAft>
              <a:buNone/>
            </a:pPr>
            <a:r>
              <a:rPr lang="en">
                <a:solidFill>
                  <a:schemeClr val="accent1"/>
                </a:solidFill>
                <a:latin typeface="Roboto"/>
                <a:ea typeface="Roboto"/>
                <a:cs typeface="Roboto"/>
                <a:sym typeface="Roboto"/>
              </a:rPr>
              <a:t>Silicon Testing</a:t>
            </a:r>
            <a:endParaRPr>
              <a:solidFill>
                <a:schemeClr val="accent1"/>
              </a:solidFill>
              <a:latin typeface="Roboto"/>
              <a:ea typeface="Roboto"/>
              <a:cs typeface="Roboto"/>
              <a:sym typeface="Roboto"/>
            </a:endParaRPr>
          </a:p>
          <a:p>
            <a:pPr indent="0" lvl="0" marL="0" rtl="0" algn="l">
              <a:spcBef>
                <a:spcPts val="0"/>
              </a:spcBef>
              <a:spcAft>
                <a:spcPts val="0"/>
              </a:spcAft>
              <a:buNone/>
            </a:pPr>
            <a:r>
              <a:rPr lang="en">
                <a:solidFill>
                  <a:schemeClr val="accent1"/>
                </a:solidFill>
                <a:latin typeface="Roboto"/>
                <a:ea typeface="Roboto"/>
                <a:cs typeface="Roboto"/>
                <a:sym typeface="Roboto"/>
              </a:rPr>
              <a:t>Silicon </a:t>
            </a:r>
            <a:r>
              <a:rPr lang="en">
                <a:solidFill>
                  <a:schemeClr val="accent1"/>
                </a:solidFill>
                <a:latin typeface="Roboto"/>
                <a:ea typeface="Roboto"/>
                <a:cs typeface="Roboto"/>
                <a:sym typeface="Roboto"/>
              </a:rPr>
              <a:t>Reliability</a:t>
            </a:r>
            <a:r>
              <a:rPr lang="en">
                <a:solidFill>
                  <a:schemeClr val="accent1"/>
                </a:solidFill>
                <a:latin typeface="Roboto"/>
                <a:ea typeface="Roboto"/>
                <a:cs typeface="Roboto"/>
                <a:sym typeface="Roboto"/>
              </a:rPr>
              <a:t> </a:t>
            </a:r>
            <a:endParaRPr>
              <a:solidFill>
                <a:schemeClr val="accent1"/>
              </a:solidFill>
              <a:latin typeface="Roboto"/>
              <a:ea typeface="Roboto"/>
              <a:cs typeface="Roboto"/>
              <a:sym typeface="Roboto"/>
            </a:endParaRPr>
          </a:p>
          <a:p>
            <a:pPr indent="0" lvl="0" marL="0" rtl="0" algn="l">
              <a:spcBef>
                <a:spcPts val="0"/>
              </a:spcBef>
              <a:spcAft>
                <a:spcPts val="0"/>
              </a:spcAft>
              <a:buNone/>
            </a:pPr>
            <a:r>
              <a:rPr lang="en">
                <a:solidFill>
                  <a:schemeClr val="accent1"/>
                </a:solidFill>
                <a:latin typeface="Roboto"/>
                <a:ea typeface="Roboto"/>
                <a:cs typeface="Roboto"/>
                <a:sym typeface="Roboto"/>
              </a:rPr>
              <a:t>Silicon Yield</a:t>
            </a:r>
            <a:endParaRPr>
              <a:solidFill>
                <a:schemeClr val="accent1"/>
              </a:solidFill>
              <a:latin typeface="Roboto"/>
              <a:ea typeface="Roboto"/>
              <a:cs typeface="Roboto"/>
              <a:sym typeface="Roboto"/>
            </a:endParaRPr>
          </a:p>
          <a:p>
            <a:pPr indent="0" lvl="0" marL="0" rtl="0" algn="l">
              <a:spcBef>
                <a:spcPts val="0"/>
              </a:spcBef>
              <a:spcAft>
                <a:spcPts val="0"/>
              </a:spcAft>
              <a:buNone/>
            </a:pPr>
            <a:r>
              <a:rPr lang="en">
                <a:solidFill>
                  <a:schemeClr val="accent1"/>
                </a:solidFill>
                <a:latin typeface="Roboto"/>
                <a:ea typeface="Roboto"/>
                <a:cs typeface="Roboto"/>
                <a:sym typeface="Roboto"/>
              </a:rPr>
              <a:t>And more!</a:t>
            </a:r>
            <a:endParaRPr>
              <a:solidFill>
                <a:schemeClr val="accent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2"/>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Physical</a:t>
            </a:r>
            <a:r>
              <a:rPr lang="en"/>
              <a:t> Deposition: </a:t>
            </a:r>
            <a:r>
              <a:rPr lang="en">
                <a:solidFill>
                  <a:schemeClr val="accent2"/>
                </a:solidFill>
              </a:rPr>
              <a:t>Electroplating Copper</a:t>
            </a:r>
            <a:endParaRPr>
              <a:solidFill>
                <a:schemeClr val="accent2"/>
              </a:solidFill>
            </a:endParaRPr>
          </a:p>
        </p:txBody>
      </p:sp>
      <p:sp>
        <p:nvSpPr>
          <p:cNvPr id="256" name="Google Shape;256;p32"/>
          <p:cNvSpPr txBox="1"/>
          <p:nvPr/>
        </p:nvSpPr>
        <p:spPr>
          <a:xfrm>
            <a:off x="285250" y="1961175"/>
            <a:ext cx="7795800" cy="1467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a:buChar char="●"/>
            </a:pPr>
            <a:r>
              <a:rPr lang="en" sz="1500">
                <a:solidFill>
                  <a:srgbClr val="2E2E2E"/>
                </a:solidFill>
              </a:rPr>
              <a:t>The metallizations on </a:t>
            </a:r>
            <a:r>
              <a:rPr lang="en" sz="1500">
                <a:solidFill>
                  <a:srgbClr val="0C7DBB"/>
                </a:solidFill>
                <a:uFill>
                  <a:noFill/>
                </a:uFill>
                <a:hlinkClick r:id="rId3"/>
              </a:rPr>
              <a:t>integrated circuits</a:t>
            </a:r>
            <a:r>
              <a:rPr lang="en" sz="1500">
                <a:solidFill>
                  <a:srgbClr val="2E2E2E"/>
                </a:solidFill>
              </a:rPr>
              <a:t> are the electrical </a:t>
            </a:r>
            <a:r>
              <a:rPr lang="en" sz="1500">
                <a:solidFill>
                  <a:srgbClr val="0C7DBB"/>
                </a:solidFill>
                <a:uFill>
                  <a:noFill/>
                </a:uFill>
                <a:hlinkClick r:id="rId4"/>
              </a:rPr>
              <a:t>conductors</a:t>
            </a:r>
            <a:r>
              <a:rPr lang="en" sz="1500">
                <a:solidFill>
                  <a:srgbClr val="2E2E2E"/>
                </a:solidFill>
              </a:rPr>
              <a:t> that connect the transistors and other components on the chip</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Electroplating is used to enable copper metallization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Copper lines and copper vias are used more in smaller technologies</a:t>
            </a:r>
            <a:endParaRPr>
              <a:latin typeface="Roboto"/>
              <a:ea typeface="Roboto"/>
              <a:cs typeface="Roboto"/>
              <a:sym typeface="Roboto"/>
            </a:endParaRPr>
          </a:p>
          <a:p>
            <a:pPr indent="-317500" lvl="0" marL="457200" marR="0" rtl="0" algn="l">
              <a:lnSpc>
                <a:spcPct val="100000"/>
              </a:lnSpc>
              <a:spcBef>
                <a:spcPts val="0"/>
              </a:spcBef>
              <a:spcAft>
                <a:spcPts val="0"/>
              </a:spcAft>
              <a:buSzPts val="1400"/>
              <a:buFont typeface="Roboto"/>
              <a:buChar char="●"/>
            </a:pPr>
            <a:r>
              <a:rPr b="1" lang="en">
                <a:latin typeface="Roboto"/>
                <a:ea typeface="Roboto"/>
                <a:cs typeface="Roboto"/>
                <a:sym typeface="Roboto"/>
              </a:rPr>
              <a:t>Benefits of Cu vs. Al: ↓resistivity, ↑ thermal conductivity, ↓ electromigration</a:t>
            </a:r>
            <a:endParaRPr b="1">
              <a:latin typeface="Roboto"/>
              <a:ea typeface="Roboto"/>
              <a:cs typeface="Roboto"/>
              <a:sym typeface="Roboto"/>
            </a:endParaRPr>
          </a:p>
        </p:txBody>
      </p:sp>
      <p:pic>
        <p:nvPicPr>
          <p:cNvPr id="257" name="Google Shape;257;p32"/>
          <p:cNvPicPr preferRelativeResize="0"/>
          <p:nvPr/>
        </p:nvPicPr>
        <p:blipFill>
          <a:blip r:embed="rId5">
            <a:alphaModFix/>
          </a:blip>
          <a:stretch>
            <a:fillRect/>
          </a:stretch>
        </p:blipFill>
        <p:spPr>
          <a:xfrm>
            <a:off x="152400" y="3581475"/>
            <a:ext cx="3320326" cy="3124125"/>
          </a:xfrm>
          <a:prstGeom prst="rect">
            <a:avLst/>
          </a:prstGeom>
          <a:noFill/>
          <a:ln>
            <a:noFill/>
          </a:ln>
        </p:spPr>
      </p:pic>
      <p:pic>
        <p:nvPicPr>
          <p:cNvPr id="258" name="Google Shape;258;p32"/>
          <p:cNvPicPr preferRelativeResize="0"/>
          <p:nvPr/>
        </p:nvPicPr>
        <p:blipFill>
          <a:blip r:embed="rId6">
            <a:alphaModFix/>
          </a:blip>
          <a:stretch>
            <a:fillRect/>
          </a:stretch>
        </p:blipFill>
        <p:spPr>
          <a:xfrm>
            <a:off x="4145800" y="3548463"/>
            <a:ext cx="4105175" cy="3190150"/>
          </a:xfrm>
          <a:prstGeom prst="rect">
            <a:avLst/>
          </a:prstGeom>
          <a:noFill/>
          <a:ln>
            <a:noFill/>
          </a:ln>
        </p:spPr>
      </p:pic>
      <p:sp>
        <p:nvSpPr>
          <p:cNvPr id="259" name="Google Shape;259;p32"/>
          <p:cNvSpPr txBox="1"/>
          <p:nvPr/>
        </p:nvSpPr>
        <p:spPr>
          <a:xfrm>
            <a:off x="5329375" y="3171300"/>
            <a:ext cx="2564400" cy="5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a:t>
            </a:r>
            <a:r>
              <a:rPr b="1" lang="en" sz="1800" u="sng"/>
              <a:t>amascene process:</a:t>
            </a:r>
            <a:r>
              <a:rPr lang="en" sz="1800"/>
              <a:t> </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3"/>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Deposition</a:t>
            </a:r>
            <a:r>
              <a:rPr lang="en"/>
              <a:t>: </a:t>
            </a:r>
            <a:r>
              <a:rPr lang="en">
                <a:solidFill>
                  <a:schemeClr val="accent2"/>
                </a:solidFill>
              </a:rPr>
              <a:t>M</a:t>
            </a:r>
            <a:r>
              <a:rPr lang="en">
                <a:solidFill>
                  <a:schemeClr val="accent2"/>
                </a:solidFill>
              </a:rPr>
              <a:t>etal interconnects</a:t>
            </a:r>
            <a:endParaRPr>
              <a:solidFill>
                <a:schemeClr val="accent2"/>
              </a:solidFill>
            </a:endParaRPr>
          </a:p>
        </p:txBody>
      </p:sp>
      <p:pic>
        <p:nvPicPr>
          <p:cNvPr id="265" name="Google Shape;265;p33"/>
          <p:cNvPicPr preferRelativeResize="0"/>
          <p:nvPr/>
        </p:nvPicPr>
        <p:blipFill>
          <a:blip r:embed="rId3">
            <a:alphaModFix/>
          </a:blip>
          <a:stretch>
            <a:fillRect/>
          </a:stretch>
        </p:blipFill>
        <p:spPr>
          <a:xfrm>
            <a:off x="357000" y="2737300"/>
            <a:ext cx="8430001" cy="3984274"/>
          </a:xfrm>
          <a:prstGeom prst="rect">
            <a:avLst/>
          </a:prstGeom>
          <a:noFill/>
          <a:ln>
            <a:noFill/>
          </a:ln>
        </p:spPr>
      </p:pic>
      <p:sp>
        <p:nvSpPr>
          <p:cNvPr id="266" name="Google Shape;266;p33"/>
          <p:cNvSpPr txBox="1"/>
          <p:nvPr/>
        </p:nvSpPr>
        <p:spPr>
          <a:xfrm>
            <a:off x="277250" y="1859550"/>
            <a:ext cx="8839200" cy="7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a:ea typeface="Roboto"/>
                <a:cs typeface="Roboto"/>
                <a:sym typeface="Roboto"/>
              </a:rPr>
              <a:t>A large number of metal layers and process steps are involved, making the interconnects take up a big chunk of IC fabrication budget. This part of the fabrication process is called the </a:t>
            </a:r>
            <a:r>
              <a:rPr b="1" lang="en" sz="1800">
                <a:latin typeface="Roboto"/>
                <a:ea typeface="Roboto"/>
                <a:cs typeface="Roboto"/>
                <a:sym typeface="Roboto"/>
              </a:rPr>
              <a:t>back-end line  process “BEOL</a:t>
            </a:r>
            <a:r>
              <a:rPr lang="en" sz="1800">
                <a:latin typeface="Roboto"/>
                <a:ea typeface="Roboto"/>
                <a:cs typeface="Roboto"/>
                <a:sym typeface="Roboto"/>
              </a:rPr>
              <a:t>” </a:t>
            </a:r>
            <a:endParaRPr sz="1800">
              <a:latin typeface="Roboto"/>
              <a:ea typeface="Roboto"/>
              <a:cs typeface="Roboto"/>
              <a:sym typeface="Roboto"/>
            </a:endParaRPr>
          </a:p>
        </p:txBody>
      </p:sp>
      <p:sp>
        <p:nvSpPr>
          <p:cNvPr id="267" name="Google Shape;267;p33"/>
          <p:cNvSpPr/>
          <p:nvPr/>
        </p:nvSpPr>
        <p:spPr>
          <a:xfrm>
            <a:off x="2121900" y="3644700"/>
            <a:ext cx="966900" cy="4611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3"/>
          <p:cNvSpPr/>
          <p:nvPr/>
        </p:nvSpPr>
        <p:spPr>
          <a:xfrm>
            <a:off x="1080575" y="4105800"/>
            <a:ext cx="509400" cy="3756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4"/>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Chemical Mechanical Planarization- (CMP)</a:t>
            </a:r>
            <a:endParaRPr/>
          </a:p>
        </p:txBody>
      </p:sp>
      <p:sp>
        <p:nvSpPr>
          <p:cNvPr id="274" name="Google Shape;274;p34"/>
          <p:cNvSpPr txBox="1"/>
          <p:nvPr/>
        </p:nvSpPr>
        <p:spPr>
          <a:xfrm>
            <a:off x="432300" y="1722375"/>
            <a:ext cx="8711700" cy="4197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Processes like etching, deposition, or oxidation, which modify the topography of the wafer surface lead to a non-planar surface</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Chemical Mechanical Processing is used as a method of material removal </a:t>
            </a:r>
            <a:endParaRPr b="1"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Flattens the top layer of the wafer</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b="1" lang="en" sz="1800">
                <a:solidFill>
                  <a:srgbClr val="404040"/>
                </a:solidFill>
                <a:latin typeface="Roboto"/>
                <a:ea typeface="Roboto"/>
                <a:cs typeface="Roboto"/>
                <a:sym typeface="Roboto"/>
              </a:rPr>
              <a:t>Can also remove bumps due to features on the wafer</a:t>
            </a:r>
            <a:endParaRPr b="1" sz="1800">
              <a:solidFill>
                <a:srgbClr val="404040"/>
              </a:solidFill>
              <a:latin typeface="Roboto"/>
              <a:ea typeface="Roboto"/>
              <a:cs typeface="Roboto"/>
              <a:sym typeface="Roboto"/>
            </a:endParaRPr>
          </a:p>
          <a:p>
            <a:pPr indent="0" lvl="0" marL="457200" rtl="0" algn="l">
              <a:lnSpc>
                <a:spcPct val="115000"/>
              </a:lnSpc>
              <a:spcBef>
                <a:spcPts val="0"/>
              </a:spcBef>
              <a:spcAft>
                <a:spcPts val="0"/>
              </a:spcAft>
              <a:buNone/>
            </a:pPr>
            <a:r>
              <a:t/>
            </a:r>
            <a:endParaRPr b="1" sz="1800">
              <a:solidFill>
                <a:srgbClr val="404040"/>
              </a:solidFill>
              <a:latin typeface="Roboto"/>
              <a:ea typeface="Roboto"/>
              <a:cs typeface="Roboto"/>
              <a:sym typeface="Roboto"/>
            </a:endParaRPr>
          </a:p>
        </p:txBody>
      </p:sp>
      <p:pic>
        <p:nvPicPr>
          <p:cNvPr id="275" name="Google Shape;275;p34"/>
          <p:cNvPicPr preferRelativeResize="0"/>
          <p:nvPr/>
        </p:nvPicPr>
        <p:blipFill rotWithShape="1">
          <a:blip r:embed="rId3">
            <a:alphaModFix/>
          </a:blip>
          <a:srcRect b="0" l="0" r="0" t="0"/>
          <a:stretch/>
        </p:blipFill>
        <p:spPr>
          <a:xfrm>
            <a:off x="616463" y="3454475"/>
            <a:ext cx="7911125" cy="1292150"/>
          </a:xfrm>
          <a:prstGeom prst="rect">
            <a:avLst/>
          </a:prstGeom>
          <a:noFill/>
          <a:ln>
            <a:noFill/>
          </a:ln>
        </p:spPr>
      </p:pic>
      <p:pic>
        <p:nvPicPr>
          <p:cNvPr id="276" name="Google Shape;276;p34"/>
          <p:cNvPicPr preferRelativeResize="0"/>
          <p:nvPr/>
        </p:nvPicPr>
        <p:blipFill rotWithShape="1">
          <a:blip r:embed="rId4">
            <a:alphaModFix/>
          </a:blip>
          <a:srcRect b="7724" l="0" r="0" t="17643"/>
          <a:stretch/>
        </p:blipFill>
        <p:spPr>
          <a:xfrm>
            <a:off x="2300288" y="4878125"/>
            <a:ext cx="4543425" cy="1699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5"/>
          <p:cNvSpPr txBox="1"/>
          <p:nvPr>
            <p:ph type="title"/>
          </p:nvPr>
        </p:nvSpPr>
        <p:spPr>
          <a:xfrm>
            <a:off x="311700" y="446050"/>
            <a:ext cx="86040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Tune in at our next GBM to learn about memory </a:t>
            </a:r>
            <a:endParaRPr/>
          </a:p>
        </p:txBody>
      </p:sp>
      <p:sp>
        <p:nvSpPr>
          <p:cNvPr id="282" name="Google Shape;282;p35"/>
          <p:cNvSpPr txBox="1"/>
          <p:nvPr/>
        </p:nvSpPr>
        <p:spPr>
          <a:xfrm>
            <a:off x="977800" y="2277075"/>
            <a:ext cx="6523200" cy="30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283" name="Google Shape;283;p35"/>
          <p:cNvPicPr preferRelativeResize="0"/>
          <p:nvPr/>
        </p:nvPicPr>
        <p:blipFill>
          <a:blip r:embed="rId3">
            <a:alphaModFix/>
          </a:blip>
          <a:stretch>
            <a:fillRect/>
          </a:stretch>
        </p:blipFill>
        <p:spPr>
          <a:xfrm>
            <a:off x="2629775" y="2022575"/>
            <a:ext cx="4286250" cy="4286250"/>
          </a:xfrm>
          <a:prstGeom prst="rect">
            <a:avLst/>
          </a:prstGeom>
          <a:noFill/>
          <a:ln>
            <a:noFill/>
          </a:ln>
        </p:spPr>
      </p:pic>
      <p:sp>
        <p:nvSpPr>
          <p:cNvPr id="284" name="Google Shape;284;p35"/>
          <p:cNvSpPr txBox="1"/>
          <p:nvPr/>
        </p:nvSpPr>
        <p:spPr>
          <a:xfrm>
            <a:off x="4522450" y="4399425"/>
            <a:ext cx="817800" cy="453900"/>
          </a:xfrm>
          <a:prstGeom prst="rect">
            <a:avLst/>
          </a:prstGeom>
          <a:solidFill>
            <a:srgbClr val="EFEDE0"/>
          </a:solidFill>
          <a:ln>
            <a:noFill/>
          </a:ln>
        </p:spPr>
        <p:txBody>
          <a:bodyPr anchorCtr="0" anchor="t" bIns="91425" lIns="0" spcFirstLastPara="1" rIns="0" wrap="square" tIns="91425">
            <a:noAutofit/>
          </a:bodyPr>
          <a:lstStyle/>
          <a:p>
            <a:pPr indent="0" lvl="0" marL="0" rtl="0" algn="l">
              <a:spcBef>
                <a:spcPts val="0"/>
              </a:spcBef>
              <a:spcAft>
                <a:spcPts val="0"/>
              </a:spcAft>
              <a:buNone/>
            </a:pPr>
            <a:r>
              <a:rPr b="1" lang="en" sz="2400">
                <a:latin typeface="Lato"/>
                <a:ea typeface="Lato"/>
                <a:cs typeface="Lato"/>
                <a:sym typeface="Lato"/>
              </a:rPr>
              <a:t> GBM</a:t>
            </a:r>
            <a:endParaRPr b="1" sz="2400">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6"/>
          <p:cNvSpPr txBox="1"/>
          <p:nvPr>
            <p:ph type="title"/>
          </p:nvPr>
        </p:nvSpPr>
        <p:spPr>
          <a:xfrm>
            <a:off x="311750" y="1108225"/>
            <a:ext cx="7577700" cy="1659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290" name="Google Shape;290;p36"/>
          <p:cNvSpPr txBox="1"/>
          <p:nvPr>
            <p:ph idx="1" type="body"/>
          </p:nvPr>
        </p:nvSpPr>
        <p:spPr>
          <a:xfrm>
            <a:off x="387900" y="2828567"/>
            <a:ext cx="5334900" cy="1256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t>Thanks to everyone for coming out!</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7"/>
          <p:cNvSpPr txBox="1"/>
          <p:nvPr>
            <p:ph type="title"/>
          </p:nvPr>
        </p:nvSpPr>
        <p:spPr>
          <a:xfrm>
            <a:off x="338475" y="1721125"/>
            <a:ext cx="6247800" cy="472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u="sng"/>
              <a:t>FAQ’s:</a:t>
            </a:r>
            <a:endParaRPr b="1" sz="2400" u="sng"/>
          </a:p>
          <a:p>
            <a:pPr indent="0" lvl="0" marL="0" rtl="0" algn="l">
              <a:spcBef>
                <a:spcPts val="0"/>
              </a:spcBef>
              <a:spcAft>
                <a:spcPts val="0"/>
              </a:spcAft>
              <a:buNone/>
            </a:pPr>
            <a:r>
              <a:rPr lang="en" sz="2400">
                <a:solidFill>
                  <a:srgbClr val="FF660C"/>
                </a:solidFill>
              </a:rPr>
              <a:t>Will we learn about in depth device fabrication and techniques? </a:t>
            </a:r>
            <a:endParaRPr sz="2400">
              <a:solidFill>
                <a:srgbClr val="FF660C"/>
              </a:solidFill>
            </a:endParaRPr>
          </a:p>
          <a:p>
            <a:pPr indent="0" lvl="0" marL="0" rtl="0" algn="l">
              <a:spcBef>
                <a:spcPts val="0"/>
              </a:spcBef>
              <a:spcAft>
                <a:spcPts val="0"/>
              </a:spcAft>
              <a:buNone/>
            </a:pPr>
            <a:r>
              <a:rPr lang="en" sz="2400"/>
              <a:t>Yes we will be covering the entire wafer fabrication process AND what happens to the device outside of the fab.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(electrical testing, characterization, how the industry is producing smaller nodes (device physics and material selection), yield, and more!)</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solidFill>
                  <a:srgbClr val="FF660C"/>
                </a:solidFill>
              </a:rPr>
              <a:t>Workshops?</a:t>
            </a:r>
            <a:endParaRPr sz="2400">
              <a:solidFill>
                <a:srgbClr val="FF660C"/>
              </a:solidFill>
            </a:endParaRPr>
          </a:p>
          <a:p>
            <a:pPr indent="0" lvl="0" marL="0" rtl="0" algn="l">
              <a:spcBef>
                <a:spcPts val="0"/>
              </a:spcBef>
              <a:spcAft>
                <a:spcPts val="0"/>
              </a:spcAft>
              <a:buNone/>
            </a:pPr>
            <a:r>
              <a:rPr lang="en" sz="2400"/>
              <a:t>We will be hosting skills workshops through the year</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5"/>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raw material to final product</a:t>
            </a:r>
            <a:endParaRPr/>
          </a:p>
        </p:txBody>
      </p:sp>
      <p:pic>
        <p:nvPicPr>
          <p:cNvPr id="80" name="Google Shape;80;p15"/>
          <p:cNvPicPr preferRelativeResize="0"/>
          <p:nvPr/>
        </p:nvPicPr>
        <p:blipFill>
          <a:blip r:embed="rId3">
            <a:alphaModFix/>
          </a:blip>
          <a:stretch>
            <a:fillRect/>
          </a:stretch>
        </p:blipFill>
        <p:spPr>
          <a:xfrm>
            <a:off x="304800" y="1728100"/>
            <a:ext cx="8520600" cy="1656415"/>
          </a:xfrm>
          <a:prstGeom prst="rect">
            <a:avLst/>
          </a:prstGeom>
          <a:noFill/>
          <a:ln>
            <a:noFill/>
          </a:ln>
        </p:spPr>
      </p:pic>
      <p:pic>
        <p:nvPicPr>
          <p:cNvPr id="81" name="Google Shape;81;p15"/>
          <p:cNvPicPr preferRelativeResize="0"/>
          <p:nvPr/>
        </p:nvPicPr>
        <p:blipFill>
          <a:blip r:embed="rId4">
            <a:alphaModFix/>
          </a:blip>
          <a:stretch>
            <a:fillRect/>
          </a:stretch>
        </p:blipFill>
        <p:spPr>
          <a:xfrm>
            <a:off x="152400" y="2994925"/>
            <a:ext cx="8839199" cy="2576945"/>
          </a:xfrm>
          <a:prstGeom prst="rect">
            <a:avLst/>
          </a:prstGeom>
          <a:noFill/>
          <a:ln>
            <a:noFill/>
          </a:ln>
        </p:spPr>
      </p:pic>
      <p:sp>
        <p:nvSpPr>
          <p:cNvPr id="82" name="Google Shape;82;p15"/>
          <p:cNvSpPr txBox="1"/>
          <p:nvPr/>
        </p:nvSpPr>
        <p:spPr>
          <a:xfrm>
            <a:off x="6837475" y="5499075"/>
            <a:ext cx="1748400" cy="11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We will cover test and assembly in the spring </a:t>
            </a:r>
            <a:endParaRPr b="1">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6"/>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Material </a:t>
            </a:r>
            <a:r>
              <a:rPr lang="en"/>
              <a:t>preparation</a:t>
            </a:r>
            <a:endParaRPr/>
          </a:p>
        </p:txBody>
      </p:sp>
      <p:pic>
        <p:nvPicPr>
          <p:cNvPr id="88" name="Google Shape;88;p16"/>
          <p:cNvPicPr preferRelativeResize="0"/>
          <p:nvPr/>
        </p:nvPicPr>
        <p:blipFill>
          <a:blip r:embed="rId3">
            <a:alphaModFix/>
          </a:blip>
          <a:stretch>
            <a:fillRect/>
          </a:stretch>
        </p:blipFill>
        <p:spPr>
          <a:xfrm>
            <a:off x="477188" y="3429000"/>
            <a:ext cx="7601275" cy="2473870"/>
          </a:xfrm>
          <a:prstGeom prst="rect">
            <a:avLst/>
          </a:prstGeom>
          <a:noFill/>
          <a:ln>
            <a:noFill/>
          </a:ln>
        </p:spPr>
      </p:pic>
      <p:sp>
        <p:nvSpPr>
          <p:cNvPr id="89" name="Google Shape;89;p16"/>
          <p:cNvSpPr txBox="1"/>
          <p:nvPr/>
        </p:nvSpPr>
        <p:spPr>
          <a:xfrm>
            <a:off x="311750" y="1875963"/>
            <a:ext cx="8520600" cy="967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a:buChar char="●"/>
            </a:pPr>
            <a:r>
              <a:rPr lang="en" sz="1800">
                <a:latin typeface="Roboto"/>
                <a:ea typeface="Roboto"/>
                <a:cs typeface="Roboto"/>
                <a:sym typeface="Roboto"/>
              </a:rPr>
              <a:t>Polycrystalline silicon is converted to "single crystal" silicon</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Single crystal silicon is used to manufacture most Si-based microelectronic devices.</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Polycrystalline silicon can be as much as 99.9999% pure</a:t>
            </a:r>
            <a:endParaRPr sz="18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7"/>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Crystal Growth </a:t>
            </a:r>
            <a:endParaRPr/>
          </a:p>
        </p:txBody>
      </p:sp>
      <p:sp>
        <p:nvSpPr>
          <p:cNvPr id="95" name="Google Shape;95;p17"/>
          <p:cNvSpPr txBox="1"/>
          <p:nvPr/>
        </p:nvSpPr>
        <p:spPr>
          <a:xfrm>
            <a:off x="311725" y="1883100"/>
            <a:ext cx="8832300" cy="309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Czochralski process</a:t>
            </a:r>
            <a:endParaRPr b="1" sz="1800">
              <a:solidFill>
                <a:srgbClr val="404040"/>
              </a:solidFill>
              <a:latin typeface="Roboto"/>
              <a:ea typeface="Roboto"/>
              <a:cs typeface="Roboto"/>
              <a:sym typeface="Roboto"/>
            </a:endParaRPr>
          </a:p>
          <a:p>
            <a:pPr indent="-317500" lvl="0" marL="457200" rtl="0" algn="l">
              <a:lnSpc>
                <a:spcPct val="115000"/>
              </a:lnSpc>
              <a:spcBef>
                <a:spcPts val="0"/>
              </a:spcBef>
              <a:spcAft>
                <a:spcPts val="0"/>
              </a:spcAft>
              <a:buClr>
                <a:srgbClr val="404040"/>
              </a:buClr>
              <a:buSzPts val="1400"/>
              <a:buFont typeface="Roboto"/>
              <a:buChar char="●"/>
            </a:pPr>
            <a:r>
              <a:rPr lang="en">
                <a:solidFill>
                  <a:srgbClr val="404040"/>
                </a:solidFill>
                <a:latin typeface="Roboto"/>
                <a:ea typeface="Roboto"/>
                <a:cs typeface="Roboto"/>
                <a:sym typeface="Roboto"/>
              </a:rPr>
              <a:t>A uniform seed crystal is used as the basis to form the crystal</a:t>
            </a:r>
            <a:endParaRPr>
              <a:solidFill>
                <a:srgbClr val="404040"/>
              </a:solidFill>
              <a:latin typeface="Roboto"/>
              <a:ea typeface="Roboto"/>
              <a:cs typeface="Roboto"/>
              <a:sym typeface="Roboto"/>
            </a:endParaRPr>
          </a:p>
          <a:p>
            <a:pPr indent="-317500" lvl="0" marL="457200" rtl="0" algn="l">
              <a:lnSpc>
                <a:spcPct val="115000"/>
              </a:lnSpc>
              <a:spcBef>
                <a:spcPts val="0"/>
              </a:spcBef>
              <a:spcAft>
                <a:spcPts val="0"/>
              </a:spcAft>
              <a:buClr>
                <a:srgbClr val="404040"/>
              </a:buClr>
              <a:buSzPts val="1400"/>
              <a:buFont typeface="Roboto"/>
              <a:buChar char="●"/>
            </a:pPr>
            <a:r>
              <a:rPr lang="en">
                <a:solidFill>
                  <a:srgbClr val="404040"/>
                </a:solidFill>
                <a:latin typeface="Roboto"/>
                <a:ea typeface="Roboto"/>
                <a:cs typeface="Roboto"/>
                <a:sym typeface="Roboto"/>
              </a:rPr>
              <a:t>The seed is lowered into a crucible of melted silicon</a:t>
            </a:r>
            <a:endParaRPr>
              <a:solidFill>
                <a:srgbClr val="404040"/>
              </a:solidFill>
              <a:latin typeface="Roboto"/>
              <a:ea typeface="Roboto"/>
              <a:cs typeface="Roboto"/>
              <a:sym typeface="Roboto"/>
            </a:endParaRPr>
          </a:p>
          <a:p>
            <a:pPr indent="-317500" lvl="0" marL="457200" rtl="0" algn="l">
              <a:lnSpc>
                <a:spcPct val="115000"/>
              </a:lnSpc>
              <a:spcBef>
                <a:spcPts val="0"/>
              </a:spcBef>
              <a:spcAft>
                <a:spcPts val="0"/>
              </a:spcAft>
              <a:buClr>
                <a:srgbClr val="404040"/>
              </a:buClr>
              <a:buSzPts val="1400"/>
              <a:buFont typeface="Roboto"/>
              <a:buChar char="●"/>
            </a:pPr>
            <a:r>
              <a:rPr lang="en">
                <a:solidFill>
                  <a:srgbClr val="404040"/>
                </a:solidFill>
                <a:latin typeface="Roboto"/>
                <a:ea typeface="Roboto"/>
                <a:cs typeface="Roboto"/>
                <a:sym typeface="Roboto"/>
              </a:rPr>
              <a:t>Rotating and lifting the seed causes a uniform silicon ingot to grow</a:t>
            </a:r>
            <a:endParaRPr>
              <a:solidFill>
                <a:srgbClr val="404040"/>
              </a:solidFill>
              <a:latin typeface="Roboto"/>
              <a:ea typeface="Roboto"/>
              <a:cs typeface="Roboto"/>
              <a:sym typeface="Roboto"/>
            </a:endParaRPr>
          </a:p>
        </p:txBody>
      </p:sp>
      <p:pic>
        <p:nvPicPr>
          <p:cNvPr id="96" name="Google Shape;96;p17"/>
          <p:cNvPicPr preferRelativeResize="0"/>
          <p:nvPr/>
        </p:nvPicPr>
        <p:blipFill>
          <a:blip r:embed="rId3">
            <a:alphaModFix/>
          </a:blip>
          <a:stretch>
            <a:fillRect/>
          </a:stretch>
        </p:blipFill>
        <p:spPr>
          <a:xfrm>
            <a:off x="159588" y="4740638"/>
            <a:ext cx="2512226" cy="1891561"/>
          </a:xfrm>
          <a:prstGeom prst="rect">
            <a:avLst/>
          </a:prstGeom>
          <a:noFill/>
          <a:ln>
            <a:noFill/>
          </a:ln>
        </p:spPr>
      </p:pic>
      <p:pic>
        <p:nvPicPr>
          <p:cNvPr id="97" name="Google Shape;97;p17"/>
          <p:cNvPicPr preferRelativeResize="0"/>
          <p:nvPr/>
        </p:nvPicPr>
        <p:blipFill>
          <a:blip r:embed="rId4">
            <a:alphaModFix/>
          </a:blip>
          <a:stretch>
            <a:fillRect/>
          </a:stretch>
        </p:blipFill>
        <p:spPr>
          <a:xfrm>
            <a:off x="6012625" y="4128023"/>
            <a:ext cx="3082087" cy="2427975"/>
          </a:xfrm>
          <a:prstGeom prst="rect">
            <a:avLst/>
          </a:prstGeom>
          <a:noFill/>
          <a:ln>
            <a:noFill/>
          </a:ln>
        </p:spPr>
      </p:pic>
      <p:pic>
        <p:nvPicPr>
          <p:cNvPr id="98" name="Google Shape;98;p17"/>
          <p:cNvPicPr preferRelativeResize="0"/>
          <p:nvPr/>
        </p:nvPicPr>
        <p:blipFill>
          <a:blip r:embed="rId5">
            <a:alphaModFix/>
          </a:blip>
          <a:stretch>
            <a:fillRect/>
          </a:stretch>
        </p:blipFill>
        <p:spPr>
          <a:xfrm>
            <a:off x="2748013" y="4204225"/>
            <a:ext cx="3386741" cy="2427975"/>
          </a:xfrm>
          <a:prstGeom prst="rect">
            <a:avLst/>
          </a:prstGeom>
          <a:noFill/>
          <a:ln>
            <a:noFill/>
          </a:ln>
        </p:spPr>
      </p:pic>
      <p:sp>
        <p:nvSpPr>
          <p:cNvPr id="99" name="Google Shape;99;p17"/>
          <p:cNvSpPr txBox="1"/>
          <p:nvPr/>
        </p:nvSpPr>
        <p:spPr>
          <a:xfrm>
            <a:off x="237625" y="3698425"/>
            <a:ext cx="2434200" cy="42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b="1" lang="en" sz="1800">
                <a:solidFill>
                  <a:srgbClr val="404040"/>
                </a:solidFill>
                <a:latin typeface="Roboto"/>
                <a:ea typeface="Roboto"/>
                <a:cs typeface="Roboto"/>
                <a:sym typeface="Roboto"/>
              </a:rPr>
              <a:t>Seed Crystal</a:t>
            </a:r>
            <a:endParaRPr b="1">
              <a:latin typeface="Roboto"/>
              <a:ea typeface="Roboto"/>
              <a:cs typeface="Roboto"/>
              <a:sym typeface="Roboto"/>
            </a:endParaRPr>
          </a:p>
        </p:txBody>
      </p:sp>
      <p:sp>
        <p:nvSpPr>
          <p:cNvPr id="100" name="Google Shape;100;p17"/>
          <p:cNvSpPr txBox="1"/>
          <p:nvPr/>
        </p:nvSpPr>
        <p:spPr>
          <a:xfrm>
            <a:off x="3428900" y="3698425"/>
            <a:ext cx="3161400" cy="50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Czochralski process</a:t>
            </a:r>
            <a:endParaRPr b="1" sz="1800">
              <a:solidFill>
                <a:srgbClr val="404040"/>
              </a:solidFill>
              <a:latin typeface="Roboto"/>
              <a:ea typeface="Roboto"/>
              <a:cs typeface="Roboto"/>
              <a:sym typeface="Roboto"/>
            </a:endParaRPr>
          </a:p>
        </p:txBody>
      </p:sp>
      <p:sp>
        <p:nvSpPr>
          <p:cNvPr id="101" name="Google Shape;101;p17"/>
          <p:cNvSpPr txBox="1"/>
          <p:nvPr/>
        </p:nvSpPr>
        <p:spPr>
          <a:xfrm>
            <a:off x="6729300" y="3698425"/>
            <a:ext cx="3161400" cy="505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b="1" lang="en" sz="1800">
                <a:solidFill>
                  <a:srgbClr val="404040"/>
                </a:solidFill>
                <a:latin typeface="Roboto"/>
                <a:ea typeface="Roboto"/>
                <a:cs typeface="Roboto"/>
                <a:sym typeface="Roboto"/>
              </a:rPr>
              <a:t>Ingot</a:t>
            </a:r>
            <a:endParaRPr b="1">
              <a:latin typeface="Roboto"/>
              <a:ea typeface="Roboto"/>
              <a:cs typeface="Roboto"/>
              <a:sym typeface="Roboto"/>
            </a:endParaRPr>
          </a:p>
        </p:txBody>
      </p:sp>
      <p:cxnSp>
        <p:nvCxnSpPr>
          <p:cNvPr id="102" name="Google Shape;102;p17"/>
          <p:cNvCxnSpPr/>
          <p:nvPr/>
        </p:nvCxnSpPr>
        <p:spPr>
          <a:xfrm flipH="1" rot="10800000">
            <a:off x="2240000" y="3959925"/>
            <a:ext cx="1188900" cy="10500"/>
          </a:xfrm>
          <a:prstGeom prst="straightConnector1">
            <a:avLst/>
          </a:prstGeom>
          <a:noFill/>
          <a:ln cap="flat" cmpd="sng" w="38100">
            <a:solidFill>
              <a:schemeClr val="dk1"/>
            </a:solidFill>
            <a:prstDash val="solid"/>
            <a:round/>
            <a:headEnd len="med" w="med" type="none"/>
            <a:tailEnd len="med" w="med" type="triangle"/>
          </a:ln>
        </p:spPr>
      </p:cxnSp>
      <p:cxnSp>
        <p:nvCxnSpPr>
          <p:cNvPr id="103" name="Google Shape;103;p17"/>
          <p:cNvCxnSpPr/>
          <p:nvPr/>
        </p:nvCxnSpPr>
        <p:spPr>
          <a:xfrm flipH="1" rot="10800000">
            <a:off x="5778950" y="3907975"/>
            <a:ext cx="1188900" cy="105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8"/>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Crystal Growth: </a:t>
            </a:r>
            <a:r>
              <a:rPr lang="en">
                <a:solidFill>
                  <a:schemeClr val="accent2"/>
                </a:solidFill>
              </a:rPr>
              <a:t>Ingot Slicing   -&gt;  Makes Wafers!!!</a:t>
            </a:r>
            <a:endParaRPr>
              <a:solidFill>
                <a:schemeClr val="accent2"/>
              </a:solidFill>
            </a:endParaRPr>
          </a:p>
        </p:txBody>
      </p:sp>
      <p:pic>
        <p:nvPicPr>
          <p:cNvPr id="109" name="Google Shape;109;p18"/>
          <p:cNvPicPr preferRelativeResize="0"/>
          <p:nvPr/>
        </p:nvPicPr>
        <p:blipFill>
          <a:blip r:embed="rId3">
            <a:alphaModFix/>
          </a:blip>
          <a:stretch>
            <a:fillRect/>
          </a:stretch>
        </p:blipFill>
        <p:spPr>
          <a:xfrm>
            <a:off x="4352600" y="2941750"/>
            <a:ext cx="4449725" cy="2785725"/>
          </a:xfrm>
          <a:prstGeom prst="rect">
            <a:avLst/>
          </a:prstGeom>
          <a:noFill/>
          <a:ln>
            <a:noFill/>
          </a:ln>
        </p:spPr>
      </p:pic>
      <p:pic>
        <p:nvPicPr>
          <p:cNvPr id="110" name="Google Shape;110;p18"/>
          <p:cNvPicPr preferRelativeResize="0"/>
          <p:nvPr/>
        </p:nvPicPr>
        <p:blipFill>
          <a:blip r:embed="rId4">
            <a:alphaModFix/>
          </a:blip>
          <a:stretch>
            <a:fillRect/>
          </a:stretch>
        </p:blipFill>
        <p:spPr>
          <a:xfrm>
            <a:off x="407275" y="2877575"/>
            <a:ext cx="3921138" cy="2785725"/>
          </a:xfrm>
          <a:prstGeom prst="rect">
            <a:avLst/>
          </a:prstGeom>
          <a:noFill/>
          <a:ln>
            <a:noFill/>
          </a:ln>
        </p:spPr>
      </p:pic>
      <p:sp>
        <p:nvSpPr>
          <p:cNvPr id="111" name="Google Shape;111;p18"/>
          <p:cNvSpPr txBox="1"/>
          <p:nvPr/>
        </p:nvSpPr>
        <p:spPr>
          <a:xfrm>
            <a:off x="534175" y="2248375"/>
            <a:ext cx="4296300" cy="6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Diameter Turning</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Makes the wafer perfectly round</a:t>
            </a:r>
            <a:endParaRPr>
              <a:latin typeface="Roboto"/>
              <a:ea typeface="Roboto"/>
              <a:cs typeface="Roboto"/>
              <a:sym typeface="Roboto"/>
            </a:endParaRPr>
          </a:p>
        </p:txBody>
      </p:sp>
      <p:sp>
        <p:nvSpPr>
          <p:cNvPr id="112" name="Google Shape;112;p18"/>
          <p:cNvSpPr txBox="1"/>
          <p:nvPr/>
        </p:nvSpPr>
        <p:spPr>
          <a:xfrm>
            <a:off x="4573850" y="2248375"/>
            <a:ext cx="4449600" cy="50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Ingot Slicing</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Cuts the ingot into </a:t>
            </a:r>
            <a:r>
              <a:rPr lang="en" sz="1800">
                <a:solidFill>
                  <a:srgbClr val="404040"/>
                </a:solidFill>
                <a:latin typeface="Roboto"/>
                <a:ea typeface="Roboto"/>
                <a:cs typeface="Roboto"/>
                <a:sym typeface="Roboto"/>
              </a:rPr>
              <a:t>separate</a:t>
            </a:r>
            <a:r>
              <a:rPr lang="en" sz="1800">
                <a:solidFill>
                  <a:srgbClr val="404040"/>
                </a:solidFill>
                <a:latin typeface="Roboto"/>
                <a:ea typeface="Roboto"/>
                <a:cs typeface="Roboto"/>
                <a:sym typeface="Roboto"/>
              </a:rPr>
              <a:t> wafers</a:t>
            </a:r>
            <a:endParaRPr sz="1800">
              <a:solidFill>
                <a:srgbClr val="404040"/>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Wafer Fabrication:</a:t>
            </a:r>
            <a:endParaRPr/>
          </a:p>
        </p:txBody>
      </p:sp>
      <p:sp>
        <p:nvSpPr>
          <p:cNvPr id="118" name="Google Shape;118;p19"/>
          <p:cNvSpPr txBox="1"/>
          <p:nvPr/>
        </p:nvSpPr>
        <p:spPr>
          <a:xfrm>
            <a:off x="516375" y="2176675"/>
            <a:ext cx="3831600" cy="31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a:ea typeface="Roboto"/>
                <a:cs typeface="Roboto"/>
                <a:sym typeface="Roboto"/>
              </a:rPr>
              <a:t>The 3 main areas in wafer fabrication:</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342900" lvl="0" marL="457200" rtl="0" algn="l">
              <a:spcBef>
                <a:spcPts val="0"/>
              </a:spcBef>
              <a:spcAft>
                <a:spcPts val="0"/>
              </a:spcAft>
              <a:buSzPts val="1800"/>
              <a:buFont typeface="Roboto"/>
              <a:buAutoNum type="arabicPeriod"/>
            </a:pPr>
            <a:r>
              <a:rPr lang="en" sz="1800">
                <a:latin typeface="Roboto"/>
                <a:ea typeface="Roboto"/>
                <a:cs typeface="Roboto"/>
                <a:sym typeface="Roboto"/>
              </a:rPr>
              <a:t>Photolithography</a:t>
            </a:r>
            <a:endParaRPr sz="1800">
              <a:latin typeface="Roboto"/>
              <a:ea typeface="Roboto"/>
              <a:cs typeface="Roboto"/>
              <a:sym typeface="Roboto"/>
            </a:endParaRPr>
          </a:p>
          <a:p>
            <a:pPr indent="-342900" lvl="0" marL="457200" rtl="0" algn="l">
              <a:spcBef>
                <a:spcPts val="0"/>
              </a:spcBef>
              <a:spcAft>
                <a:spcPts val="0"/>
              </a:spcAft>
              <a:buSzPts val="1800"/>
              <a:buFont typeface="Roboto"/>
              <a:buAutoNum type="arabicPeriod"/>
            </a:pPr>
            <a:r>
              <a:rPr lang="en" sz="1800">
                <a:latin typeface="Roboto"/>
                <a:ea typeface="Roboto"/>
                <a:cs typeface="Roboto"/>
                <a:sym typeface="Roboto"/>
              </a:rPr>
              <a:t>Etching</a:t>
            </a:r>
            <a:endParaRPr sz="1800">
              <a:latin typeface="Roboto"/>
              <a:ea typeface="Roboto"/>
              <a:cs typeface="Roboto"/>
              <a:sym typeface="Roboto"/>
            </a:endParaRPr>
          </a:p>
          <a:p>
            <a:pPr indent="-342900" lvl="0" marL="457200" rtl="0" algn="l">
              <a:spcBef>
                <a:spcPts val="0"/>
              </a:spcBef>
              <a:spcAft>
                <a:spcPts val="0"/>
              </a:spcAft>
              <a:buSzPts val="1800"/>
              <a:buFont typeface="Roboto"/>
              <a:buAutoNum type="arabicPeriod"/>
            </a:pPr>
            <a:r>
              <a:rPr lang="en" sz="1800">
                <a:latin typeface="Roboto"/>
                <a:ea typeface="Roboto"/>
                <a:cs typeface="Roboto"/>
                <a:sym typeface="Roboto"/>
              </a:rPr>
              <a:t>Deposition</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Common terms used in industry:</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Front end of line </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Back end of line</a:t>
            </a:r>
            <a:endParaRPr sz="1800">
              <a:latin typeface="Roboto"/>
              <a:ea typeface="Roboto"/>
              <a:cs typeface="Roboto"/>
              <a:sym typeface="Roboto"/>
            </a:endParaRPr>
          </a:p>
          <a:p>
            <a:pPr indent="0" lvl="0" marL="457200" rtl="0" algn="l">
              <a:spcBef>
                <a:spcPts val="0"/>
              </a:spcBef>
              <a:spcAft>
                <a:spcPts val="0"/>
              </a:spcAft>
              <a:buNone/>
            </a:pPr>
            <a:r>
              <a:t/>
            </a:r>
            <a:endParaRPr sz="1800">
              <a:latin typeface="Roboto"/>
              <a:ea typeface="Roboto"/>
              <a:cs typeface="Roboto"/>
              <a:sym typeface="Roboto"/>
            </a:endParaRPr>
          </a:p>
        </p:txBody>
      </p:sp>
      <p:pic>
        <p:nvPicPr>
          <p:cNvPr id="119" name="Google Shape;119;p19"/>
          <p:cNvPicPr preferRelativeResize="0"/>
          <p:nvPr/>
        </p:nvPicPr>
        <p:blipFill>
          <a:blip r:embed="rId3">
            <a:alphaModFix/>
          </a:blip>
          <a:stretch>
            <a:fillRect/>
          </a:stretch>
        </p:blipFill>
        <p:spPr>
          <a:xfrm>
            <a:off x="4694200" y="1696625"/>
            <a:ext cx="3432873" cy="505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0"/>
          <p:cNvSpPr txBox="1"/>
          <p:nvPr/>
        </p:nvSpPr>
        <p:spPr>
          <a:xfrm>
            <a:off x="311725" y="2248375"/>
            <a:ext cx="4754700" cy="419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Grow oxide layer on silicon wafer</a:t>
            </a:r>
            <a:endParaRPr b="1"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56% is above the wafer and 44% into the silicon surface</a:t>
            </a:r>
            <a:endParaRPr sz="1800">
              <a:solidFill>
                <a:srgbClr val="404040"/>
              </a:solidFill>
              <a:latin typeface="Roboto"/>
              <a:ea typeface="Roboto"/>
              <a:cs typeface="Roboto"/>
              <a:sym typeface="Roboto"/>
            </a:endParaRPr>
          </a:p>
        </p:txBody>
      </p:sp>
      <p:sp>
        <p:nvSpPr>
          <p:cNvPr id="125" name="Google Shape;125;p20"/>
          <p:cNvSpPr txBox="1"/>
          <p:nvPr>
            <p:ph type="title"/>
          </p:nvPr>
        </p:nvSpPr>
        <p:spPr>
          <a:xfrm>
            <a:off x="311725" y="667900"/>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Oxidation</a:t>
            </a:r>
            <a:endParaRPr/>
          </a:p>
        </p:txBody>
      </p:sp>
      <p:pic>
        <p:nvPicPr>
          <p:cNvPr id="126" name="Google Shape;126;p20"/>
          <p:cNvPicPr preferRelativeResize="0"/>
          <p:nvPr/>
        </p:nvPicPr>
        <p:blipFill>
          <a:blip r:embed="rId3">
            <a:alphaModFix/>
          </a:blip>
          <a:stretch>
            <a:fillRect/>
          </a:stretch>
        </p:blipFill>
        <p:spPr>
          <a:xfrm>
            <a:off x="5198650" y="2408250"/>
            <a:ext cx="3571875" cy="819150"/>
          </a:xfrm>
          <a:prstGeom prst="rect">
            <a:avLst/>
          </a:prstGeom>
          <a:noFill/>
          <a:ln>
            <a:noFill/>
          </a:ln>
        </p:spPr>
      </p:pic>
      <p:grpSp>
        <p:nvGrpSpPr>
          <p:cNvPr id="127" name="Google Shape;127;p20"/>
          <p:cNvGrpSpPr/>
          <p:nvPr/>
        </p:nvGrpSpPr>
        <p:grpSpPr>
          <a:xfrm>
            <a:off x="1003650" y="3227396"/>
            <a:ext cx="7136676" cy="3364054"/>
            <a:chOff x="938800" y="3532746"/>
            <a:chExt cx="7136676" cy="3364054"/>
          </a:xfrm>
        </p:grpSpPr>
        <p:pic>
          <p:nvPicPr>
            <p:cNvPr id="128" name="Google Shape;128;p20"/>
            <p:cNvPicPr preferRelativeResize="0"/>
            <p:nvPr/>
          </p:nvPicPr>
          <p:blipFill>
            <a:blip r:embed="rId4">
              <a:alphaModFix/>
            </a:blip>
            <a:stretch>
              <a:fillRect/>
            </a:stretch>
          </p:blipFill>
          <p:spPr>
            <a:xfrm>
              <a:off x="938800" y="3532746"/>
              <a:ext cx="7136676" cy="2912929"/>
            </a:xfrm>
            <a:prstGeom prst="rect">
              <a:avLst/>
            </a:prstGeom>
            <a:noFill/>
            <a:ln>
              <a:noFill/>
            </a:ln>
          </p:spPr>
        </p:pic>
        <p:sp>
          <p:nvSpPr>
            <p:cNvPr id="129" name="Google Shape;129;p20"/>
            <p:cNvSpPr txBox="1"/>
            <p:nvPr/>
          </p:nvSpPr>
          <p:spPr>
            <a:xfrm>
              <a:off x="4648700" y="6375100"/>
              <a:ext cx="2650800" cy="44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Calibri"/>
                  <a:ea typeface="Calibri"/>
                  <a:cs typeface="Calibri"/>
                  <a:sym typeface="Calibri"/>
                </a:rPr>
                <a:t>Faster, low-quality</a:t>
              </a:r>
              <a:endParaRPr sz="1800">
                <a:solidFill>
                  <a:schemeClr val="dk2"/>
                </a:solidFill>
              </a:endParaRPr>
            </a:p>
          </p:txBody>
        </p:sp>
        <p:sp>
          <p:nvSpPr>
            <p:cNvPr id="130" name="Google Shape;130;p20"/>
            <p:cNvSpPr txBox="1"/>
            <p:nvPr/>
          </p:nvSpPr>
          <p:spPr>
            <a:xfrm>
              <a:off x="1159249" y="6375088"/>
              <a:ext cx="2650800" cy="44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Calibri"/>
                  <a:ea typeface="Calibri"/>
                  <a:cs typeface="Calibri"/>
                  <a:sym typeface="Calibri"/>
                </a:rPr>
                <a:t>Slower</a:t>
              </a:r>
              <a:r>
                <a:rPr lang="en" sz="1800">
                  <a:solidFill>
                    <a:schemeClr val="lt2"/>
                  </a:solidFill>
                  <a:latin typeface="Calibri"/>
                  <a:ea typeface="Calibri"/>
                  <a:cs typeface="Calibri"/>
                  <a:sym typeface="Calibri"/>
                </a:rPr>
                <a:t>,high-quality</a:t>
              </a:r>
              <a:endParaRPr sz="1800">
                <a:solidFill>
                  <a:schemeClr val="lt2"/>
                </a:solidFill>
              </a:endParaRPr>
            </a:p>
          </p:txBody>
        </p:sp>
        <p:cxnSp>
          <p:nvCxnSpPr>
            <p:cNvPr id="131" name="Google Shape;131;p20"/>
            <p:cNvCxnSpPr/>
            <p:nvPr/>
          </p:nvCxnSpPr>
          <p:spPr>
            <a:xfrm>
              <a:off x="4507138" y="6375100"/>
              <a:ext cx="0" cy="521700"/>
            </a:xfrm>
            <a:prstGeom prst="straightConnector1">
              <a:avLst/>
            </a:prstGeom>
            <a:noFill/>
            <a:ln cap="flat" cmpd="sng" w="19050">
              <a:solidFill>
                <a:schemeClr val="dk2"/>
              </a:solidFill>
              <a:prstDash val="solid"/>
              <a:round/>
              <a:headEnd len="med" w="med" type="none"/>
              <a:tailEnd len="med" w="med" type="none"/>
            </a:ln>
          </p:spPr>
        </p:cxnSp>
        <p:cxnSp>
          <p:nvCxnSpPr>
            <p:cNvPr id="132" name="Google Shape;132;p20"/>
            <p:cNvCxnSpPr/>
            <p:nvPr/>
          </p:nvCxnSpPr>
          <p:spPr>
            <a:xfrm>
              <a:off x="1023413" y="6375100"/>
              <a:ext cx="0" cy="521700"/>
            </a:xfrm>
            <a:prstGeom prst="straightConnector1">
              <a:avLst/>
            </a:prstGeom>
            <a:noFill/>
            <a:ln cap="flat" cmpd="sng" w="19050">
              <a:solidFill>
                <a:schemeClr val="dk2"/>
              </a:solidFill>
              <a:prstDash val="solid"/>
              <a:round/>
              <a:headEnd len="med" w="med" type="none"/>
              <a:tailEnd len="med" w="med" type="none"/>
            </a:ln>
          </p:spPr>
        </p:cxnSp>
        <p:cxnSp>
          <p:nvCxnSpPr>
            <p:cNvPr id="133" name="Google Shape;133;p20"/>
            <p:cNvCxnSpPr/>
            <p:nvPr/>
          </p:nvCxnSpPr>
          <p:spPr>
            <a:xfrm>
              <a:off x="7972438" y="6336250"/>
              <a:ext cx="0" cy="521700"/>
            </a:xfrm>
            <a:prstGeom prst="straightConnector1">
              <a:avLst/>
            </a:prstGeom>
            <a:noFill/>
            <a:ln cap="flat" cmpd="sng" w="19050">
              <a:solidFill>
                <a:schemeClr val="dk2"/>
              </a:solidFill>
              <a:prstDash val="solid"/>
              <a:round/>
              <a:headEnd len="med" w="med" type="none"/>
              <a:tailEnd len="med" w="med" type="none"/>
            </a:ln>
          </p:spPr>
        </p:cxnSp>
      </p:grpSp>
      <p:cxnSp>
        <p:nvCxnSpPr>
          <p:cNvPr id="134" name="Google Shape;134;p20"/>
          <p:cNvCxnSpPr/>
          <p:nvPr/>
        </p:nvCxnSpPr>
        <p:spPr>
          <a:xfrm flipH="1" rot="10800000">
            <a:off x="1092425" y="6574700"/>
            <a:ext cx="6948900" cy="102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1"/>
          <p:cNvSpPr txBox="1"/>
          <p:nvPr>
            <p:ph type="title"/>
          </p:nvPr>
        </p:nvSpPr>
        <p:spPr>
          <a:xfrm>
            <a:off x="311700" y="420775"/>
            <a:ext cx="8520600" cy="8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Photolithography </a:t>
            </a:r>
            <a:r>
              <a:rPr lang="en">
                <a:solidFill>
                  <a:schemeClr val="accent2"/>
                </a:solidFill>
              </a:rPr>
              <a:t>Photoresist “PR”</a:t>
            </a:r>
            <a:endParaRPr>
              <a:solidFill>
                <a:schemeClr val="accent2"/>
              </a:solidFill>
            </a:endParaRPr>
          </a:p>
        </p:txBody>
      </p:sp>
      <p:sp>
        <p:nvSpPr>
          <p:cNvPr id="140" name="Google Shape;140;p21"/>
          <p:cNvSpPr txBox="1"/>
          <p:nvPr/>
        </p:nvSpPr>
        <p:spPr>
          <a:xfrm>
            <a:off x="122425" y="2087738"/>
            <a:ext cx="3487800" cy="435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Roboto"/>
                <a:ea typeface="Roboto"/>
                <a:cs typeface="Roboto"/>
                <a:sym typeface="Roboto"/>
              </a:rPr>
              <a:t>Photoresist (PR)</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Used to pattern new features onto the wafer</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PR is UV sensitive polymer</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i="1" lang="en" sz="1800">
                <a:solidFill>
                  <a:srgbClr val="404040"/>
                </a:solidFill>
                <a:latin typeface="Roboto"/>
                <a:ea typeface="Roboto"/>
                <a:cs typeface="Roboto"/>
                <a:sym typeface="Roboto"/>
              </a:rPr>
              <a:t>Negative</a:t>
            </a:r>
            <a:r>
              <a:rPr lang="en" sz="1800">
                <a:solidFill>
                  <a:srgbClr val="404040"/>
                </a:solidFill>
                <a:latin typeface="Roboto"/>
                <a:ea typeface="Roboto"/>
                <a:cs typeface="Roboto"/>
                <a:sym typeface="Roboto"/>
              </a:rPr>
              <a:t> PR hardens where it is exposed</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Better adhesion</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Better ion implant stability </a:t>
            </a:r>
            <a:endParaRPr sz="1800">
              <a:solidFill>
                <a:srgbClr val="404040"/>
              </a:solidFill>
              <a:latin typeface="Roboto"/>
              <a:ea typeface="Roboto"/>
              <a:cs typeface="Roboto"/>
              <a:sym typeface="Roboto"/>
            </a:endParaRPr>
          </a:p>
          <a:p>
            <a:pPr indent="-342900" lvl="0" marL="457200" rtl="0" algn="l">
              <a:lnSpc>
                <a:spcPct val="115000"/>
              </a:lnSpc>
              <a:spcBef>
                <a:spcPts val="0"/>
              </a:spcBef>
              <a:spcAft>
                <a:spcPts val="0"/>
              </a:spcAft>
              <a:buClr>
                <a:srgbClr val="404040"/>
              </a:buClr>
              <a:buSzPts val="1800"/>
              <a:buFont typeface="Roboto"/>
              <a:buChar char="●"/>
            </a:pPr>
            <a:r>
              <a:rPr i="1" lang="en" sz="1800">
                <a:solidFill>
                  <a:srgbClr val="404040"/>
                </a:solidFill>
                <a:latin typeface="Roboto"/>
                <a:ea typeface="Roboto"/>
                <a:cs typeface="Roboto"/>
                <a:sym typeface="Roboto"/>
              </a:rPr>
              <a:t>Positive</a:t>
            </a:r>
            <a:r>
              <a:rPr lang="en" sz="1800">
                <a:solidFill>
                  <a:srgbClr val="404040"/>
                </a:solidFill>
                <a:latin typeface="Roboto"/>
                <a:ea typeface="Roboto"/>
                <a:cs typeface="Roboto"/>
                <a:sym typeface="Roboto"/>
              </a:rPr>
              <a:t> PR hardens where not exposed</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More expensive </a:t>
            </a:r>
            <a:endParaRPr sz="1800">
              <a:solidFill>
                <a:srgbClr val="404040"/>
              </a:solidFill>
              <a:latin typeface="Roboto"/>
              <a:ea typeface="Roboto"/>
              <a:cs typeface="Roboto"/>
              <a:sym typeface="Roboto"/>
            </a:endParaRPr>
          </a:p>
          <a:p>
            <a:pPr indent="-342900" lvl="1" marL="914400" rtl="0" algn="l">
              <a:lnSpc>
                <a:spcPct val="115000"/>
              </a:lnSpc>
              <a:spcBef>
                <a:spcPts val="0"/>
              </a:spcBef>
              <a:spcAft>
                <a:spcPts val="0"/>
              </a:spcAft>
              <a:buClr>
                <a:srgbClr val="404040"/>
              </a:buClr>
              <a:buSzPts val="1800"/>
              <a:buFont typeface="Roboto"/>
              <a:buChar char="○"/>
            </a:pPr>
            <a:r>
              <a:rPr lang="en" sz="1800">
                <a:solidFill>
                  <a:srgbClr val="404040"/>
                </a:solidFill>
                <a:latin typeface="Roboto"/>
                <a:ea typeface="Roboto"/>
                <a:cs typeface="Roboto"/>
                <a:sym typeface="Roboto"/>
              </a:rPr>
              <a:t>Higher resolution</a:t>
            </a:r>
            <a:endParaRPr sz="1800">
              <a:solidFill>
                <a:srgbClr val="404040"/>
              </a:solidFill>
              <a:latin typeface="Roboto"/>
              <a:ea typeface="Roboto"/>
              <a:cs typeface="Roboto"/>
              <a:sym typeface="Roboto"/>
            </a:endParaRPr>
          </a:p>
        </p:txBody>
      </p:sp>
      <p:pic>
        <p:nvPicPr>
          <p:cNvPr id="141" name="Google Shape;141;p21"/>
          <p:cNvPicPr preferRelativeResize="0"/>
          <p:nvPr/>
        </p:nvPicPr>
        <p:blipFill>
          <a:blip r:embed="rId3">
            <a:alphaModFix/>
          </a:blip>
          <a:stretch>
            <a:fillRect/>
          </a:stretch>
        </p:blipFill>
        <p:spPr>
          <a:xfrm>
            <a:off x="3610225" y="2087700"/>
            <a:ext cx="5533774" cy="4359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