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1396b1cf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1396b1cf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1438d7c9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1438d7c9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1396b1cf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1396b1cf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1396b1cf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1396b1cf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1396b1cf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1396b1cf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1438d7c9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1438d7c9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1396b1cf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1396b1cf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Test coverage: Achieve high test coverage of the internal device nodes at the lowest cost.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1438d7c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1438d7c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the appropriate group of passing die which have the best chance of supplying a particular market segment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1396b1cf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1396b1cf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1438d7c9b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1438d7c9b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e89e3ba6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e89e3ba6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1438d7c9b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1438d7c9b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1438d7c9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1438d7c9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1438d7c9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1438d7c9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1438d7c9b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1438d7c9b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1438d7c9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1438d7c9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e89e3ba61_2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e89e3ba61_2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e89e3ba61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e89e3ba61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1438d7c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1438d7c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1438d7c9b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1438d7c9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1438d7c9b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1438d7c9b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1438d7c9b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1438d7c9b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1438d7c9b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1438d7c9b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e89e3ba61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e89e3ba61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9475" y="3380723"/>
            <a:ext cx="1622827" cy="16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4457525" y="3380713"/>
            <a:ext cx="28344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emiconductor</a:t>
            </a:r>
            <a:r>
              <a:rPr lang="en" sz="2400">
                <a:solidFill>
                  <a:srgbClr val="B4570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B457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areer</a:t>
            </a:r>
            <a:endParaRPr sz="2400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eadiness</a:t>
            </a:r>
            <a:r>
              <a:rPr lang="en" sz="24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rganization </a:t>
            </a:r>
            <a:endParaRPr sz="2400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ic.sjtu.edu.cn/ic/dic/wp-content/uploads/sites/10/2013/04/chapter1-introduction04.pdf" TargetMode="External"/><Relationship Id="rId4" Type="http://schemas.openxmlformats.org/officeDocument/2006/relationships/hyperlink" Target="http://read.pudn.com/downloads110/ebook/453506/semiconductor!manufacture!technology.pdf" TargetMode="External"/><Relationship Id="rId5" Type="http://schemas.openxmlformats.org/officeDocument/2006/relationships/hyperlink" Target="https://web.stanford.edu/class/archive/ee/ee371/ee371.1066/lectures/lect_14.2up.pdf" TargetMode="External"/><Relationship Id="rId6" Type="http://schemas.openxmlformats.org/officeDocument/2006/relationships/hyperlink" Target="https://www.tf-amd.com.my/wafer-sort" TargetMode="External"/><Relationship Id="rId7" Type="http://schemas.openxmlformats.org/officeDocument/2006/relationships/hyperlink" Target="https://wpo-altertechnology.com/burn-in-test-eee-components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247200" y="8825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SCRO GBM #10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7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349" y="4300900"/>
            <a:ext cx="2576125" cy="7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483313" y="3986725"/>
            <a:ext cx="26322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Special thanks to our sponsor: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Test Equipment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16770" t="0"/>
          <a:stretch/>
        </p:blipFill>
        <p:spPr>
          <a:xfrm>
            <a:off x="3436150" y="1743550"/>
            <a:ext cx="2341800" cy="21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00" y="1743550"/>
            <a:ext cx="2915400" cy="218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984575" y="4059050"/>
            <a:ext cx="1603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ATE Tester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4091475" y="4059050"/>
            <a:ext cx="14844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Probe card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6770075" y="3996350"/>
            <a:ext cx="16035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Final Test (Packaged)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9950" y="1743550"/>
            <a:ext cx="2083085" cy="22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test vs. process insertion?</a:t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145775" y="1378225"/>
            <a:ext cx="8998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b="1" lang="en" sz="18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Test </a:t>
            </a:r>
            <a:r>
              <a:rPr b="1" lang="en" sz="18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insertion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- a step where the wafer or packaged die is subjected to a designed set of tests to determine whether dies pass/fail and measure parameters.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b="1" lang="en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Process insertion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- a step where wafer or packaged die is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subjected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to a procedure with a desired outcome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Structural tests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identify sections of the die that have defect(s)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Functional tests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identify operating flaw(s) in specific blocks of the die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Parametric tests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measure certain attributes of the die  (as a whole, or for certain sections only) – current leakage, speed (frequency), operating voltage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Tests (General Overview)</a:t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464775"/>
            <a:ext cx="828675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Wafer Foundry </a:t>
            </a:r>
            <a:r>
              <a:rPr lang="en"/>
              <a:t>Process</a:t>
            </a:r>
            <a:r>
              <a:rPr lang="en"/>
              <a:t> Flow with Test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500" y="1316775"/>
            <a:ext cx="6176491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311725" y="1471000"/>
            <a:ext cx="2981700" cy="1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Some tests are taken on intermediate metal layers.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Key transistor parameters are measured on the outskirts of each reticle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Usually wafer will be tested in key but random regions of the wafer to save costs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Wafer (Electrical) Test aka WET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200" y="1576850"/>
            <a:ext cx="3553775" cy="32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291550" y="1677225"/>
            <a:ext cx="55158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Performed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in the fab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before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the wafer gets sorted and bumped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In-line Parametric Test (a.k.a. wafer electrical test, WET)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◆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In-line test structure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◆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In-line test type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◆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In-line test data explain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◆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In-line test equipment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In-line parameter example: Ring </a:t>
            </a:r>
            <a:r>
              <a:rPr lang="en"/>
              <a:t>Oscillator</a:t>
            </a:r>
            <a:r>
              <a:rPr lang="en"/>
              <a:t> </a:t>
            </a:r>
            <a:endParaRPr/>
          </a:p>
        </p:txBody>
      </p:sp>
      <p:sp>
        <p:nvSpPr>
          <p:cNvPr id="178" name="Google Shape;178;p27"/>
          <p:cNvSpPr txBox="1"/>
          <p:nvPr/>
        </p:nvSpPr>
        <p:spPr>
          <a:xfrm>
            <a:off x="152450" y="1351725"/>
            <a:ext cx="4737600" cy="3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Circuit that consists of an odd-number of inverting gates connected together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Ring Oscillator inverts through each inverter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Speed of the clock signal generated at Q is measured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This gives you a max speed that these gates can run (based on their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propagation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 delay)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RO’s are used as a key way to define the speed of an SOC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650" y="1643275"/>
            <a:ext cx="428625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60C"/>
                </a:solidFill>
              </a:rPr>
              <a:t>Test insertion:</a:t>
            </a:r>
            <a:r>
              <a:rPr lang="en"/>
              <a:t> Wafer Sort (aka wafer probe)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0" y="1338475"/>
            <a:ext cx="6620400" cy="30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Wafer is tested with an ATE system interfaced with a prober. The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probe card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makes direct contact with the bumps.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Objective: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liminate functional defects in die before assembly process.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Die-by-Die or multi die testing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Will classify die into pass/fail and sort different types of configurations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Maximize good die in this step to insure only good chips are sent to the next IC manufacturing stage of assembly and packaging.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150" y="1272825"/>
            <a:ext cx="2783850" cy="37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Wafer Sort: </a:t>
            </a:r>
            <a:r>
              <a:rPr lang="en">
                <a:solidFill>
                  <a:srgbClr val="3C78D8"/>
                </a:solidFill>
              </a:rPr>
              <a:t>Bin mapping </a:t>
            </a:r>
            <a:endParaRPr>
              <a:solidFill>
                <a:srgbClr val="3C78D8"/>
              </a:solidFill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0" t="8424"/>
          <a:stretch/>
        </p:blipFill>
        <p:spPr>
          <a:xfrm>
            <a:off x="3602000" y="1374975"/>
            <a:ext cx="5541999" cy="32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/>
        </p:nvSpPr>
        <p:spPr>
          <a:xfrm>
            <a:off x="106050" y="1374975"/>
            <a:ext cx="3495900" cy="3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Sort good chips based on operating speed/ performance (testing at several voltages &amp; varying timing conditions)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Binning is used to "bucket" or group, units of similar performance or configuration together for analysis purposes and for logistics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Dies are often ‘recycled’ through binning process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</a:rPr>
              <a:t>Test Insertion: </a:t>
            </a:r>
            <a:r>
              <a:rPr lang="en"/>
              <a:t>Burn-In </a:t>
            </a: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 b="2972" l="0" r="0" t="11615"/>
          <a:stretch/>
        </p:blipFill>
        <p:spPr>
          <a:xfrm>
            <a:off x="382975" y="3291725"/>
            <a:ext cx="6034175" cy="18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225925" y="1378950"/>
            <a:ext cx="57768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urn-in test is usually used to filter out devices that fail during the “infant mortality stage” (beginning of bathtub curve) </a:t>
            </a:r>
            <a:endParaRPr sz="1700">
              <a:solidFill>
                <a:srgbClr val="4343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 is best to burn-in at the earliest time possible when the cost of testing and replacing parts is lowest.</a:t>
            </a:r>
            <a:endParaRPr sz="170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Does not take into </a:t>
            </a: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account</a:t>
            </a: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“lifetime” or wearout (end of the </a:t>
            </a: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bathtub</a:t>
            </a: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curve) – this is where reliability testing comes into play</a:t>
            </a:r>
            <a:endParaRPr sz="170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475" y="1499600"/>
            <a:ext cx="3043750" cy="179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scan?</a:t>
            </a:r>
            <a:endParaRPr/>
          </a:p>
        </p:txBody>
      </p:sp>
      <p:sp>
        <p:nvSpPr>
          <p:cNvPr id="207" name="Google Shape;207;p31"/>
          <p:cNvSpPr txBox="1"/>
          <p:nvPr/>
        </p:nvSpPr>
        <p:spPr>
          <a:xfrm>
            <a:off x="125725" y="1351725"/>
            <a:ext cx="8938800" cy="3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Scan testing uses built in DFT (Design For Test) hardware to test the flip flops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Costs extra $ when building as it requires extra hardware on the silicon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Automatic Test Pattern Generation (ATPG) tool automatically generates patterns to test for different types of faults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How it works:	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Pass in the test pattern to the scan chain.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Compare the output from the scan chain to the input of the scan chain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If the output matches the expected output all is good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7: Electrical Test &amp; Reliability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275" y="2836000"/>
            <a:ext cx="3080026" cy="23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scan?</a:t>
            </a:r>
            <a:endParaRPr/>
          </a:p>
        </p:txBody>
      </p:sp>
      <p:sp>
        <p:nvSpPr>
          <p:cNvPr id="213" name="Google Shape;213;p32"/>
          <p:cNvSpPr txBox="1"/>
          <p:nvPr/>
        </p:nvSpPr>
        <p:spPr>
          <a:xfrm>
            <a:off x="218725" y="1643275"/>
            <a:ext cx="8706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218725" y="1490875"/>
            <a:ext cx="89253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Scan pattern is passed into SI and read out from SO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This allow you to test all of the flip flops in the chain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47" y="2264574"/>
            <a:ext cx="7962479" cy="2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60C"/>
                </a:solidFill>
              </a:rPr>
              <a:t>Test insertion:</a:t>
            </a:r>
            <a:r>
              <a:rPr lang="en"/>
              <a:t> Final Test</a:t>
            </a:r>
            <a:endParaRPr/>
          </a:p>
        </p:txBody>
      </p:sp>
      <p:sp>
        <p:nvSpPr>
          <p:cNvPr id="221" name="Google Shape;221;p33"/>
          <p:cNvSpPr txBox="1"/>
          <p:nvPr/>
        </p:nvSpPr>
        <p:spPr>
          <a:xfrm>
            <a:off x="311725" y="1485000"/>
            <a:ext cx="4505700" cy="27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Packaged die are tested on ATE system to screen for temperature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structural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defects (runs higher temp)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Final product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functionality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test set forth by the test engineers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More accurate thermals and voltages as the part is in its final package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546" y="1376125"/>
            <a:ext cx="2947200" cy="31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60C"/>
                </a:solidFill>
              </a:rPr>
              <a:t>Test </a:t>
            </a:r>
            <a:r>
              <a:rPr lang="en">
                <a:solidFill>
                  <a:srgbClr val="FF660C"/>
                </a:solidFill>
              </a:rPr>
              <a:t>insertion</a:t>
            </a:r>
            <a:r>
              <a:rPr lang="en">
                <a:solidFill>
                  <a:srgbClr val="FF660C"/>
                </a:solidFill>
              </a:rPr>
              <a:t>:</a:t>
            </a:r>
            <a:r>
              <a:rPr lang="en"/>
              <a:t> System Level Test</a:t>
            </a:r>
            <a:endParaRPr/>
          </a:p>
        </p:txBody>
      </p:sp>
      <p:sp>
        <p:nvSpPr>
          <p:cNvPr id="228" name="Google Shape;228;p34"/>
          <p:cNvSpPr txBox="1"/>
          <p:nvPr/>
        </p:nvSpPr>
        <p:spPr>
          <a:xfrm>
            <a:off x="66300" y="1433388"/>
            <a:ext cx="4505700" cy="27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SLT uses full systems with motherboard and memory to test the SOC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Allows the running of more realistic workloads rather than being limited to test patterns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➔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is the last test to ensure that the parts are functioning properly.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825" y="1277025"/>
            <a:ext cx="4021775" cy="3016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Characterization</a:t>
            </a:r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175" y="1286238"/>
            <a:ext cx="6034551" cy="371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 txBox="1"/>
          <p:nvPr/>
        </p:nvSpPr>
        <p:spPr>
          <a:xfrm>
            <a:off x="218725" y="1643275"/>
            <a:ext cx="2872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AMD Ryzen 3000 Data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X axis Frequency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Y axis Min Voltage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To get a larger frequency, you need an exponentially larger voltage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</a:t>
            </a:r>
            <a:endParaRPr/>
          </a:p>
        </p:txBody>
      </p:sp>
      <p:sp>
        <p:nvSpPr>
          <p:cNvPr id="242" name="Google Shape;242;p36"/>
          <p:cNvSpPr txBox="1"/>
          <p:nvPr/>
        </p:nvSpPr>
        <p:spPr>
          <a:xfrm>
            <a:off x="427925" y="1569050"/>
            <a:ext cx="5940600" cy="29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http://ic.sjtu.edu.cn/ic/dic/wp-content/uploads/sites/10/2013/04/chapter1-introduction04.pdf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http://read.pudn.com/downloads110/ebook/453506/semiconductor!manufacture!technology.pdf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https://web.stanford.edu/class/archive/ee/ee371/ee371.1066/lectures/lect_14.2up.pdf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https://www.tf-amd.com.my/wafer-sort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https://wpo-altertechnology.com/burn-in-test-eee-components/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7"/>
          <p:cNvSpPr txBox="1"/>
          <p:nvPr/>
        </p:nvSpPr>
        <p:spPr>
          <a:xfrm>
            <a:off x="3019350" y="3676025"/>
            <a:ext cx="21345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Tune in next GBM for lecture on yield fundamentals /JMP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9" name="Google Shape;249;p37"/>
          <p:cNvGrpSpPr/>
          <p:nvPr/>
        </p:nvGrpSpPr>
        <p:grpSpPr>
          <a:xfrm>
            <a:off x="5686610" y="2764061"/>
            <a:ext cx="3457289" cy="2379726"/>
            <a:chOff x="2629775" y="2022575"/>
            <a:chExt cx="4286250" cy="4286250"/>
          </a:xfrm>
        </p:grpSpPr>
        <p:pic>
          <p:nvPicPr>
            <p:cNvPr id="250" name="Google Shape;25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29775" y="2022575"/>
              <a:ext cx="4286250" cy="428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37"/>
            <p:cNvSpPr txBox="1"/>
            <p:nvPr/>
          </p:nvSpPr>
          <p:spPr>
            <a:xfrm>
              <a:off x="4572000" y="4399425"/>
              <a:ext cx="768300" cy="453900"/>
            </a:xfrm>
            <a:prstGeom prst="rect">
              <a:avLst/>
            </a:prstGeom>
            <a:solidFill>
              <a:srgbClr val="F5ECE5"/>
            </a:solidFill>
            <a:ln>
              <a:noFill/>
            </a:ln>
          </p:spPr>
          <p:txBody>
            <a:bodyPr anchorCtr="0" anchor="t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Lato"/>
                  <a:ea typeface="Lato"/>
                  <a:cs typeface="Lato"/>
                  <a:sym typeface="Lato"/>
                </a:rPr>
                <a:t>GBM</a:t>
              </a:r>
              <a:endParaRPr b="1"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</a:rPr>
              <a:t>So far we have covered in the fall:</a:t>
            </a:r>
            <a:endParaRPr b="1"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Device physics (Lecture 1)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Semiconductor logic  (Lecture 2)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Quick overview of semiconductor fabrication (Lecture 3)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Memory (Lecture 4)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In Depth Semiconductor  Fabrication Process (Lecture 5&amp;6)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</a:rPr>
              <a:t>Learning </a:t>
            </a:r>
            <a:r>
              <a:rPr b="1" lang="en" sz="1700">
                <a:solidFill>
                  <a:srgbClr val="434343"/>
                </a:solidFill>
              </a:rPr>
              <a:t>outcomes</a:t>
            </a:r>
            <a:r>
              <a:rPr b="1" lang="en" sz="1700">
                <a:solidFill>
                  <a:srgbClr val="434343"/>
                </a:solidFill>
              </a:rPr>
              <a:t>:</a:t>
            </a:r>
            <a:endParaRPr b="1"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Understand electrical testing and reliability testing is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Learn how they pertain to the industry (many jobs in these sectors!)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Different parameters to look out for in industry</a:t>
            </a:r>
            <a:endParaRPr sz="19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a basic semiconductor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505700"/>
            <a:ext cx="44148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>
                <a:solidFill>
                  <a:srgbClr val="434343"/>
                </a:solidFill>
              </a:rPr>
              <a:t>We use a Semiconductor Parameter Analyzer or “Curve Tracer” to test a MOSFET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Allows testing of basic Semiconductors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Contains: power supplies, voltage meters, current meters, and LCR meters (Inductance, Capacitance, Resistance)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505700"/>
            <a:ext cx="4075725" cy="262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a PN Diode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505700"/>
            <a:ext cx="45918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RECALL: PN Diodes allow current to flow when the voltage is greater than </a:t>
            </a:r>
            <a:r>
              <a:rPr lang="en" sz="1700">
                <a:solidFill>
                  <a:srgbClr val="434343"/>
                </a:solidFill>
              </a:rPr>
              <a:t>V</a:t>
            </a:r>
            <a:r>
              <a:rPr baseline="-25000" lang="en" sz="1700">
                <a:solidFill>
                  <a:srgbClr val="434343"/>
                </a:solidFill>
              </a:rPr>
              <a:t>TH</a:t>
            </a:r>
            <a:endParaRPr baseline="-25000" sz="17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-25000"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Using the Analyzer allows setting the V</a:t>
            </a:r>
            <a:r>
              <a:rPr baseline="-25000" lang="en" sz="1700">
                <a:solidFill>
                  <a:srgbClr val="434343"/>
                </a:solidFill>
              </a:rPr>
              <a:t>D</a:t>
            </a: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aseline="-25000" lang="en" sz="1700">
                <a:solidFill>
                  <a:srgbClr val="434343"/>
                </a:solidFill>
              </a:rPr>
              <a:t> </a:t>
            </a:r>
            <a:r>
              <a:rPr lang="en" sz="1700">
                <a:solidFill>
                  <a:srgbClr val="434343"/>
                </a:solidFill>
              </a:rPr>
              <a:t>and measuring the I</a:t>
            </a:r>
            <a:r>
              <a:rPr baseline="-25000" lang="en" sz="1700">
                <a:solidFill>
                  <a:srgbClr val="434343"/>
                </a:solidFill>
              </a:rPr>
              <a:t>D </a:t>
            </a:r>
            <a:r>
              <a:rPr lang="en" sz="1700">
                <a:solidFill>
                  <a:srgbClr val="434343"/>
                </a:solidFill>
              </a:rPr>
              <a:t>go</a:t>
            </a:r>
            <a:r>
              <a:rPr lang="en" sz="1700">
                <a:solidFill>
                  <a:srgbClr val="434343"/>
                </a:solidFill>
              </a:rPr>
              <a:t>ing through the Diode</a:t>
            </a:r>
            <a:endParaRPr sz="17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7"/>
          <p:cNvGrpSpPr/>
          <p:nvPr/>
        </p:nvGrpSpPr>
        <p:grpSpPr>
          <a:xfrm>
            <a:off x="5003550" y="1276250"/>
            <a:ext cx="3657600" cy="3766150"/>
            <a:chOff x="7752775" y="2404275"/>
            <a:chExt cx="3657600" cy="3766150"/>
          </a:xfrm>
        </p:grpSpPr>
        <p:pic>
          <p:nvPicPr>
            <p:cNvPr id="98" name="Google Shape;9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52775" y="2404275"/>
              <a:ext cx="3657600" cy="376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7"/>
            <p:cNvPicPr preferRelativeResize="0"/>
            <p:nvPr/>
          </p:nvPicPr>
          <p:blipFill rotWithShape="1">
            <a:blip r:embed="rId4">
              <a:alphaModFix/>
            </a:blip>
            <a:srcRect b="39169" l="0" r="54495" t="55430"/>
            <a:stretch/>
          </p:blipFill>
          <p:spPr>
            <a:xfrm>
              <a:off x="7810025" y="4498975"/>
              <a:ext cx="1554801" cy="1769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different types of Diodes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424950"/>
            <a:ext cx="4520700" cy="3311700"/>
          </a:xfrm>
          <a:prstGeom prst="rect">
            <a:avLst/>
          </a:prstGeom>
        </p:spPr>
        <p:txBody>
          <a:bodyPr anchorCtr="0" anchor="t" bIns="91425" lIns="91425" spcFirstLastPara="1" rIns="84600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Here are some graphs of the IV curves of Schottky vs PN Diodes</a:t>
            </a:r>
            <a:endParaRPr sz="17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We can see that Schottky diodes have a lower V</a:t>
            </a:r>
            <a:r>
              <a:rPr baseline="-25000" lang="en" sz="1700">
                <a:solidFill>
                  <a:srgbClr val="434343"/>
                </a:solidFill>
              </a:rPr>
              <a:t>TH   </a:t>
            </a:r>
            <a:r>
              <a:rPr lang="en" sz="1700">
                <a:solidFill>
                  <a:srgbClr val="434343"/>
                </a:solidFill>
              </a:rPr>
              <a:t>then PN diodes </a:t>
            </a:r>
            <a:endParaRPr sz="17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We also see that Si diodes have a lower V</a:t>
            </a:r>
            <a:r>
              <a:rPr baseline="-25000" lang="en" sz="1700">
                <a:solidFill>
                  <a:srgbClr val="434343"/>
                </a:solidFill>
              </a:rPr>
              <a:t>TH   </a:t>
            </a:r>
            <a:r>
              <a:rPr lang="en" sz="1700">
                <a:solidFill>
                  <a:srgbClr val="434343"/>
                </a:solidFill>
              </a:rPr>
              <a:t>then GaAs diodes</a:t>
            </a:r>
            <a:endParaRPr sz="17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750" y="1579700"/>
            <a:ext cx="4404250" cy="31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a MOSFET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505700"/>
            <a:ext cx="44148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RECALL: MOSFETS allow varying amounts of current through based on the </a:t>
            </a:r>
            <a:r>
              <a:rPr lang="en" sz="1700">
                <a:solidFill>
                  <a:srgbClr val="434343"/>
                </a:solidFill>
              </a:rPr>
              <a:t>V</a:t>
            </a:r>
            <a:r>
              <a:rPr baseline="-25000" lang="en" sz="1700">
                <a:solidFill>
                  <a:srgbClr val="434343"/>
                </a:solidFill>
              </a:rPr>
              <a:t>GS</a:t>
            </a: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Using the Analyzer allows setting the </a:t>
            </a:r>
            <a:r>
              <a:rPr lang="en" sz="1700">
                <a:solidFill>
                  <a:srgbClr val="434343"/>
                </a:solidFill>
              </a:rPr>
              <a:t>V</a:t>
            </a:r>
            <a:r>
              <a:rPr baseline="-25000" lang="en" sz="1700">
                <a:solidFill>
                  <a:srgbClr val="434343"/>
                </a:solidFill>
              </a:rPr>
              <a:t>GS</a:t>
            </a: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solidFill>
                  <a:srgbClr val="434343"/>
                </a:solidFill>
              </a:rPr>
              <a:t> and V</a:t>
            </a:r>
            <a:r>
              <a:rPr baseline="-25000" lang="en" sz="1700">
                <a:solidFill>
                  <a:srgbClr val="434343"/>
                </a:solidFill>
              </a:rPr>
              <a:t>DS   </a:t>
            </a:r>
            <a:r>
              <a:rPr lang="en" sz="1700">
                <a:solidFill>
                  <a:srgbClr val="434343"/>
                </a:solidFill>
              </a:rPr>
              <a:t>and measuring the I</a:t>
            </a:r>
            <a:r>
              <a:rPr baseline="-25000" lang="en" sz="1700">
                <a:solidFill>
                  <a:srgbClr val="434343"/>
                </a:solidFill>
              </a:rPr>
              <a:t>D  </a:t>
            </a:r>
            <a:r>
              <a:rPr lang="en" sz="1700">
                <a:solidFill>
                  <a:srgbClr val="434343"/>
                </a:solidFill>
              </a:rPr>
              <a:t>going through the MOSFET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The generated graph looks like the one to the right, but represented by the properties of the MOSFET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62" y="1505699"/>
            <a:ext cx="3876576" cy="318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125" y="0"/>
            <a:ext cx="2819850" cy="12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in industry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505700"/>
            <a:ext cx="44148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They use bigger faster and more powerful testers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Common testers include the Advantest(Verigy) 93k, Teradyne Flex,  and Credence Sapphire.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" sz="1700">
                <a:solidFill>
                  <a:srgbClr val="434343"/>
                </a:solidFill>
              </a:rPr>
              <a:t>Some companies design their own testers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Testers are VERY Expensive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" sz="1700">
                <a:solidFill>
                  <a:srgbClr val="434343"/>
                </a:solidFill>
              </a:rPr>
              <a:t>In the million dollar range</a:t>
            </a:r>
            <a:endParaRPr sz="1700">
              <a:solidFill>
                <a:srgbClr val="434343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025" y="1298150"/>
            <a:ext cx="3693675" cy="3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Wafer lifecycle in industry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75" y="1280125"/>
            <a:ext cx="7974283" cy="37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2131225" y="2735375"/>
            <a:ext cx="906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bumps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3382800" y="2770300"/>
            <a:ext cx="906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Wafer Sort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8189350" y="2090500"/>
            <a:ext cx="8055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SLT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" name="Google Shape;133;p21"/>
          <p:cNvCxnSpPr/>
          <p:nvPr/>
        </p:nvCxnSpPr>
        <p:spPr>
          <a:xfrm>
            <a:off x="7912425" y="2299050"/>
            <a:ext cx="15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21"/>
          <p:cNvSpPr txBox="1"/>
          <p:nvPr/>
        </p:nvSpPr>
        <p:spPr>
          <a:xfrm>
            <a:off x="5929225" y="3322725"/>
            <a:ext cx="2903100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Die is in package at FT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482475" y="2519375"/>
            <a:ext cx="13035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Wafer electrical test at foundry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