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</p:sldIdLst>
  <p:sldSz cy="6858000" cx="9144000"/>
  <p:notesSz cx="6858000" cy="9144000"/>
  <p:embeddedFontLst>
    <p:embeddedFont>
      <p:font typeface="Roboto"/>
      <p:regular r:id="rId31"/>
      <p:bold r:id="rId32"/>
      <p:italic r:id="rId33"/>
      <p:boldItalic r:id="rId34"/>
    </p:embeddedFont>
    <p:embeddedFont>
      <p:font typeface="Merriweather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DA281507-67C9-4B6C-953D-044361777AE3}">
  <a:tblStyle styleId="{DA281507-67C9-4B6C-953D-044361777AE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Roboto-regular.fntdata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font" Target="fonts/Roboto-italic.fntdata"/><Relationship Id="rId10" Type="http://schemas.openxmlformats.org/officeDocument/2006/relationships/slide" Target="slides/slide4.xml"/><Relationship Id="rId32" Type="http://schemas.openxmlformats.org/officeDocument/2006/relationships/font" Target="fonts/Roboto-bold.fntdata"/><Relationship Id="rId13" Type="http://schemas.openxmlformats.org/officeDocument/2006/relationships/slide" Target="slides/slide7.xml"/><Relationship Id="rId35" Type="http://schemas.openxmlformats.org/officeDocument/2006/relationships/font" Target="fonts/Merriweather-regular.fntdata"/><Relationship Id="rId12" Type="http://schemas.openxmlformats.org/officeDocument/2006/relationships/slide" Target="slides/slide6.xml"/><Relationship Id="rId34" Type="http://schemas.openxmlformats.org/officeDocument/2006/relationships/font" Target="fonts/Roboto-boldItalic.fntdata"/><Relationship Id="rId15" Type="http://schemas.openxmlformats.org/officeDocument/2006/relationships/slide" Target="slides/slide9.xml"/><Relationship Id="rId37" Type="http://schemas.openxmlformats.org/officeDocument/2006/relationships/font" Target="fonts/Merriweather-italic.fntdata"/><Relationship Id="rId14" Type="http://schemas.openxmlformats.org/officeDocument/2006/relationships/slide" Target="slides/slide8.xml"/><Relationship Id="rId36" Type="http://schemas.openxmlformats.org/officeDocument/2006/relationships/font" Target="fonts/Merriweather-bold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38" Type="http://schemas.openxmlformats.org/officeDocument/2006/relationships/font" Target="fonts/Merriweather-bold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64e3d0a358_0_13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64e3d0a358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Doped Silicon (N or P) act as a resistor!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Therefore they have a linear current to voltage curve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Well what if we put a P and N together???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634628b636_3_17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634628b636_3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"/>
              <a:t>Large dopant density gradient at intersection causes free carriers to diffuse, until enough carriers cross over to repel diffusion of more carriers. These carriers are now locked in position in a region called the “depletion region”.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/>
              <a:t>Electrons diffuse from high concentration to low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Holes diffuse from high concentration to low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movement of electrons from high to low gives what we call “diffusion current”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Where each electron or hole diffuses out of forms a “depletion”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Depletion layer has a fixed </a:t>
            </a:r>
            <a:r>
              <a:rPr lang="en"/>
              <a:t>depletion</a:t>
            </a:r>
            <a:r>
              <a:rPr lang="en"/>
              <a:t> charge.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22222"/>
                </a:solidFill>
                <a:highlight>
                  <a:srgbClr val="FFFFFF"/>
                </a:highlight>
              </a:rPr>
              <a:t>The diffusion current, which flows from the p to n region, is exactly balanced by the equal and opposite drift current.</a:t>
            </a: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222222"/>
                </a:solidFill>
                <a:highlight>
                  <a:srgbClr val="FFFFFF"/>
                </a:highlight>
              </a:rPr>
              <a:t>When an electric field is applied across the semiconductor material, the charge carriers attain a certain drift velocity . This combined effect of movement of the charge carriers constitutes a current known as "drift current". Drift current density due to the charge carriers such as free electrons and holes is the current passing through a square centimeter area perpendicular to the direction of flow.</a:t>
            </a:r>
            <a:endParaRPr sz="10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QUIZ: What would happen if P side is much heavier doped than N. What would the relative size of depletion regions be?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Answer: If P side is heavier doped, then the depletion regions on P side will be smaller width, since the same electrons will have to travel smaller distance to fill up holes.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634628b636_0_0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634628b63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Positive voltage tips the balance, unleashing a flood of positive diffusion current.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Typical </a:t>
            </a:r>
            <a:r>
              <a:rPr lang="en"/>
              <a:t>Threshold</a:t>
            </a:r>
            <a:r>
              <a:rPr lang="en"/>
              <a:t> voltage of a diode is 0.7V.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Current flows through the P|N junction at 0.7V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634628b636_0_6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634628b636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Negative voltage pulls charge away, widens depletion layer, and increases E-field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 current flows through the Diode in reverse bias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634628b636_0_16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634628b636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634628b636_0_12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634628b636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DISCLAIMER: We are talking only about Nchannel MOSFETs today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Field Effect comes from gate through to body. Body is grounded to source.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 current through oxide!!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34628b636_3_89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634628b636_3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634628b636_3_96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634628b636_3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64e3d0a358_2_18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64e3d0a358_2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Vgs is the same as Vgb(gate to body): source and body are connected together in an N channel Mosfet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Vgs: current does not flow expect leakage current (bad):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The field caused by the gate to body voltage is the “Field Effect” in FET that makes the device function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Left Chart illustrates the operating mode of the transistor based on the Gate voltage and the drain to source voltage(Vds)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Right chart illustrates the Current vs Voltage graph of the MOSFET at a set Vgs.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This shows where the device goes into saturation and no more current will pass through the device regardless of Vds increase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64e3d0a358_2_33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64e3d0a358_2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the Gate to Body voltage is below Voltage Threshold Vt: the device is in cutoff and no current flows Vds.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Switch is closed!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Creates 2 PN junctions that prevent the flow of electrons in both directions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634628b636_3_137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634628b636_3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DISCLAIMER I AM NOT AN EXPERT 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634628b636_3_64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634628b636_3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the Gate to Body voltage is above Voltage Threshold Vt and Vds is SMALL relative to Vgs: the device is in triode 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Switch is completely open!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Current flows through the inversion channel that gets created by the gate to body field.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634628b636_3_76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634628b636_3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the Gate to Body voltage is above Voltage Threshold Vt and Vds is LARGE relative to Vgs: the device is in saturation 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Switch is pinched off!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The current flow is saturated for the given gate voltage.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634628b636_3_12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634628b636_3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634628b636_3_13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634628b636_3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634628b636_3_127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634628b636_3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62f29e20f7_0_58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62f29e20f7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Answer question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We will be covering: Basic Logic, electrical applications, more device physics, FABRICATION, characterization, and memory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62f29e20f7_0_66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62f29e20f7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62f29e20f7_0_95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62f29e20f7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634628b636_3_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634628b636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highlight>
                  <a:srgbClr val="F2F2F2"/>
                </a:highlight>
              </a:rPr>
              <a:t>Fermi LevelEF</a:t>
            </a:r>
            <a:endParaRPr sz="900">
              <a:highlight>
                <a:srgbClr val="F2F2F2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highlight>
                  <a:srgbClr val="F2F2F2"/>
                </a:highlight>
              </a:rPr>
              <a:t>– energy level where an electron has 50% probability of being occupied (midpoint</a:t>
            </a:r>
            <a:endParaRPr sz="900">
              <a:highlight>
                <a:srgbClr val="F2F2F2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highlight>
                  <a:srgbClr val="F2F2F2"/>
                </a:highlight>
              </a:rPr>
              <a:t>of all the electrons in the system)</a:t>
            </a:r>
            <a:endParaRPr sz="900">
              <a:highlight>
                <a:srgbClr val="F2F2F2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highlight>
                  <a:srgbClr val="F2F2F2"/>
                </a:highlight>
              </a:rPr>
              <a:t>–</a:t>
            </a:r>
            <a:endParaRPr sz="900">
              <a:highlight>
                <a:srgbClr val="F2F2F2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highlight>
                  <a:srgbClr val="F2F2F2"/>
                </a:highlight>
              </a:rPr>
              <a:t>Intrinsic Fermi Energy</a:t>
            </a:r>
            <a:endParaRPr sz="900">
              <a:highlight>
                <a:srgbClr val="F2F2F2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highlight>
                  <a:srgbClr val="F2F2F2"/>
                </a:highlight>
              </a:rPr>
              <a:t>,Ei– energy level in the middle of the band gap  (approximately)</a:t>
            </a:r>
            <a:endParaRPr sz="900">
              <a:highlight>
                <a:srgbClr val="F2F2F2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highlight>
                  <a:srgbClr val="F2F2F2"/>
                </a:highlight>
              </a:rPr>
              <a:t>***Note, both of these levels are in the bandgap of a semiconductor, so</a:t>
            </a:r>
            <a:endParaRPr sz="900">
              <a:highlight>
                <a:srgbClr val="F2F2F2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highlight>
                  <a:srgbClr val="F2F2F2"/>
                </a:highlight>
              </a:rPr>
              <a:t>an electron cannot occupy either of these energy levels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Small amount of energy or temp for extrinsic ionizes all of the donors (n type) saturation region where all donors have given up their electrons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Stays stable and that is range of operation for the device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Small bandgap decrease the temp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Large bandgap more temp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Saturation is range of operation of device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62f29e20f7_0_110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62f29e20f7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Takes small energy to promote electrons into conduction band.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Donors have </a:t>
            </a:r>
            <a:r>
              <a:rPr lang="en"/>
              <a:t>ionization</a:t>
            </a:r>
            <a:r>
              <a:rPr lang="en"/>
              <a:t> energy of 30-45 mili eV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30-45 milielectron volts dopants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Shallow level impurties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Middle of band gap - deep level </a:t>
            </a:r>
            <a:r>
              <a:rPr lang="en"/>
              <a:t>impurities</a:t>
            </a:r>
            <a:r>
              <a:rPr lang="en"/>
              <a:t> are </a:t>
            </a:r>
            <a:r>
              <a:rPr lang="en"/>
              <a:t>contaminants</a:t>
            </a:r>
            <a:r>
              <a:rPr lang="en"/>
              <a:t> because they trap </a:t>
            </a:r>
            <a:r>
              <a:rPr lang="en"/>
              <a:t>electrons</a:t>
            </a:r>
            <a:r>
              <a:rPr lang="en"/>
              <a:t> from moving up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Donors and acceptors Have to be </a:t>
            </a:r>
            <a:r>
              <a:rPr lang="en"/>
              <a:t>substitutional</a:t>
            </a:r>
            <a:r>
              <a:rPr lang="en"/>
              <a:t> and have to bond to silicon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Conductivity carrier conc and mobility &gt; by doping &gt; changes electrical properties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634628b636_3_8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634628b636_3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Accept e- from valence band with small amount of energy, leaving behind holes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62f29e20f7_0_137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62f29e20f7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Answer: mobility of holes is lower than that of electrons and the difference is ude to the effective mass between electrons and holes. Electrons are faster- more conductivity therefore less resistivity.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5863987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719633"/>
            <a:ext cx="8520600" cy="17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2504747"/>
            <a:ext cx="4242600" cy="98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209475" y="4507630"/>
            <a:ext cx="1622827" cy="16228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 txBox="1"/>
          <p:nvPr/>
        </p:nvSpPr>
        <p:spPr>
          <a:xfrm>
            <a:off x="4457525" y="4507617"/>
            <a:ext cx="2834400" cy="17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</a:t>
            </a:r>
            <a:r>
              <a:rPr lang="en" sz="2400">
                <a:solidFill>
                  <a:srgbClr val="FF660C"/>
                </a:solidFill>
                <a:latin typeface="Roboto"/>
                <a:ea typeface="Roboto"/>
                <a:cs typeface="Roboto"/>
                <a:sym typeface="Roboto"/>
              </a:rPr>
              <a:t>emiconductor</a:t>
            </a:r>
            <a:r>
              <a:rPr lang="en" sz="2400">
                <a:solidFill>
                  <a:srgbClr val="B4570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2400">
              <a:solidFill>
                <a:srgbClr val="B45705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</a:t>
            </a:r>
            <a:r>
              <a:rPr lang="en" sz="2400">
                <a:solidFill>
                  <a:srgbClr val="FF660C"/>
                </a:solidFill>
                <a:latin typeface="Roboto"/>
                <a:ea typeface="Roboto"/>
                <a:cs typeface="Roboto"/>
                <a:sym typeface="Roboto"/>
              </a:rPr>
              <a:t>areer</a:t>
            </a:r>
            <a:endParaRPr sz="2400">
              <a:solidFill>
                <a:srgbClr val="FF660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</a:t>
            </a:r>
            <a:r>
              <a:rPr lang="en" sz="2400">
                <a:solidFill>
                  <a:srgbClr val="FF660C"/>
                </a:solidFill>
                <a:latin typeface="Roboto"/>
                <a:ea typeface="Roboto"/>
                <a:cs typeface="Roboto"/>
                <a:sym typeface="Roboto"/>
              </a:rPr>
              <a:t>eadiness</a:t>
            </a:r>
            <a:r>
              <a:rPr lang="en" sz="2400">
                <a:solidFill>
                  <a:srgbClr val="FF99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2400">
              <a:solidFill>
                <a:srgbClr val="FF99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</a:t>
            </a:r>
            <a:r>
              <a:rPr lang="en" sz="2400">
                <a:solidFill>
                  <a:srgbClr val="FF660C"/>
                </a:solidFill>
                <a:latin typeface="Roboto"/>
                <a:ea typeface="Roboto"/>
                <a:cs typeface="Roboto"/>
                <a:sym typeface="Roboto"/>
              </a:rPr>
              <a:t>rganization </a:t>
            </a:r>
            <a:endParaRPr sz="2400">
              <a:solidFill>
                <a:srgbClr val="FF660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dk1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 txBox="1"/>
          <p:nvPr>
            <p:ph hasCustomPrompt="1" type="title"/>
          </p:nvPr>
        </p:nvSpPr>
        <p:spPr>
          <a:xfrm>
            <a:off x="311750" y="1108233"/>
            <a:ext cx="5334900" cy="165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311700" y="2828567"/>
            <a:ext cx="5334900" cy="125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accent3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>
            <a:off x="0" y="64132"/>
            <a:ext cx="9144250" cy="5863987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8" name="Google Shape;18;p3"/>
          <p:cNvSpPr/>
          <p:nvPr/>
        </p:nvSpPr>
        <p:spPr>
          <a:xfrm>
            <a:off x="0" y="0"/>
            <a:ext cx="9144250" cy="5863987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9" name="Google Shape;19;p3"/>
          <p:cNvSpPr txBox="1"/>
          <p:nvPr>
            <p:ph type="title"/>
          </p:nvPr>
        </p:nvSpPr>
        <p:spPr>
          <a:xfrm>
            <a:off x="311700" y="719633"/>
            <a:ext cx="8520600" cy="17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>
            <a:off x="0" y="0"/>
            <a:ext cx="4314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4"/>
          <p:cNvSpPr/>
          <p:nvPr/>
        </p:nvSpPr>
        <p:spPr>
          <a:xfrm>
            <a:off x="0" y="58833"/>
            <a:ext cx="4313625" cy="5865687"/>
          </a:xfrm>
          <a:custGeom>
            <a:rect b="b" l="l" r="r" t="t"/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4" name="Google Shape;24;p4"/>
          <p:cNvSpPr/>
          <p:nvPr/>
        </p:nvSpPr>
        <p:spPr>
          <a:xfrm>
            <a:off x="-125" y="0"/>
            <a:ext cx="4316900" cy="5860653"/>
          </a:xfrm>
          <a:custGeom>
            <a:rect b="b" l="l" r="r" t="t"/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5" name="Google Shape;25;p4"/>
          <p:cNvSpPr txBox="1"/>
          <p:nvPr>
            <p:ph type="title"/>
          </p:nvPr>
        </p:nvSpPr>
        <p:spPr>
          <a:xfrm>
            <a:off x="311725" y="667900"/>
            <a:ext cx="3706500" cy="334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4644675" y="667900"/>
            <a:ext cx="4166400" cy="54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/>
          <p:nvPr/>
        </p:nvSpPr>
        <p:spPr>
          <a:xfrm>
            <a:off x="0" y="0"/>
            <a:ext cx="9144000" cy="1702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5"/>
          <p:cNvSpPr txBox="1"/>
          <p:nvPr>
            <p:ph type="title"/>
          </p:nvPr>
        </p:nvSpPr>
        <p:spPr>
          <a:xfrm>
            <a:off x="311725" y="667900"/>
            <a:ext cx="8520600" cy="83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311700" y="2007600"/>
            <a:ext cx="3999900" cy="410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4832400" y="2007600"/>
            <a:ext cx="3999900" cy="410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/>
          <p:nvPr/>
        </p:nvSpPr>
        <p:spPr>
          <a:xfrm>
            <a:off x="0" y="0"/>
            <a:ext cx="9144000" cy="1702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6"/>
          <p:cNvSpPr txBox="1"/>
          <p:nvPr>
            <p:ph type="title"/>
          </p:nvPr>
        </p:nvSpPr>
        <p:spPr>
          <a:xfrm>
            <a:off x="311725" y="667900"/>
            <a:ext cx="8520600" cy="83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/>
          <p:nvPr/>
        </p:nvSpPr>
        <p:spPr>
          <a:xfrm>
            <a:off x="0" y="0"/>
            <a:ext cx="37644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7"/>
          <p:cNvSpPr txBox="1"/>
          <p:nvPr>
            <p:ph type="title"/>
          </p:nvPr>
        </p:nvSpPr>
        <p:spPr>
          <a:xfrm>
            <a:off x="311725" y="667900"/>
            <a:ext cx="3127500" cy="243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Google Shape;41;p7"/>
          <p:cNvSpPr txBox="1"/>
          <p:nvPr>
            <p:ph idx="1" type="body"/>
          </p:nvPr>
        </p:nvSpPr>
        <p:spPr>
          <a:xfrm>
            <a:off x="311700" y="3187533"/>
            <a:ext cx="3127500" cy="306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2" name="Google Shape;42;p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3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/>
          <p:nvPr>
            <p:ph type="title"/>
          </p:nvPr>
        </p:nvSpPr>
        <p:spPr>
          <a:xfrm>
            <a:off x="311675" y="1064800"/>
            <a:ext cx="6247800" cy="472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5" name="Google Shape;45;p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9"/>
          <p:cNvSpPr txBox="1"/>
          <p:nvPr>
            <p:ph type="title"/>
          </p:nvPr>
        </p:nvSpPr>
        <p:spPr>
          <a:xfrm>
            <a:off x="311300" y="667900"/>
            <a:ext cx="3704400" cy="273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304800" y="3502300"/>
            <a:ext cx="3704400" cy="123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879025" y="667900"/>
            <a:ext cx="3954000" cy="54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/>
          <p:nvPr/>
        </p:nvSpPr>
        <p:spPr>
          <a:xfrm>
            <a:off x="0" y="5825333"/>
            <a:ext cx="9144000" cy="1032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0"/>
          <p:cNvSpPr txBox="1"/>
          <p:nvPr>
            <p:ph idx="1" type="body"/>
          </p:nvPr>
        </p:nvSpPr>
        <p:spPr>
          <a:xfrm>
            <a:off x="311700" y="6028533"/>
            <a:ext cx="7979400" cy="61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55" name="Google Shape;55;p1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paradig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3.png"/><Relationship Id="rId4" Type="http://schemas.openxmlformats.org/officeDocument/2006/relationships/image" Target="../media/image31.png"/><Relationship Id="rId5" Type="http://schemas.openxmlformats.org/officeDocument/2006/relationships/image" Target="../media/image37.png"/><Relationship Id="rId6" Type="http://schemas.openxmlformats.org/officeDocument/2006/relationships/image" Target="../media/image3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5.png"/><Relationship Id="rId4" Type="http://schemas.openxmlformats.org/officeDocument/2006/relationships/image" Target="../media/image4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8.png"/><Relationship Id="rId4" Type="http://schemas.openxmlformats.org/officeDocument/2006/relationships/image" Target="../media/image4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4.png"/><Relationship Id="rId4" Type="http://schemas.openxmlformats.org/officeDocument/2006/relationships/image" Target="../media/image2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6.png"/><Relationship Id="rId4" Type="http://schemas.openxmlformats.org/officeDocument/2006/relationships/image" Target="../media/image2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6.png"/><Relationship Id="rId4" Type="http://schemas.openxmlformats.org/officeDocument/2006/relationships/image" Target="../media/image2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9.png"/><Relationship Id="rId4" Type="http://schemas.openxmlformats.org/officeDocument/2006/relationships/image" Target="../media/image33.png"/><Relationship Id="rId5" Type="http://schemas.openxmlformats.org/officeDocument/2006/relationships/image" Target="../media/image4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9.png"/><Relationship Id="rId4" Type="http://schemas.openxmlformats.org/officeDocument/2006/relationships/image" Target="../media/image44.png"/><Relationship Id="rId5" Type="http://schemas.openxmlformats.org/officeDocument/2006/relationships/image" Target="../media/image3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1.png"/><Relationship Id="rId4" Type="http://schemas.openxmlformats.org/officeDocument/2006/relationships/image" Target="../media/image44.png"/><Relationship Id="rId5" Type="http://schemas.openxmlformats.org/officeDocument/2006/relationships/image" Target="../media/image3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2.png"/><Relationship Id="rId4" Type="http://schemas.openxmlformats.org/officeDocument/2006/relationships/image" Target="../media/image44.png"/><Relationship Id="rId5" Type="http://schemas.openxmlformats.org/officeDocument/2006/relationships/image" Target="../media/image3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14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2.png"/><Relationship Id="rId8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18.png"/><Relationship Id="rId5" Type="http://schemas.openxmlformats.org/officeDocument/2006/relationships/image" Target="../media/image1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13.png"/><Relationship Id="rId5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5.png"/><Relationship Id="rId6" Type="http://schemas.openxmlformats.org/officeDocument/2006/relationships/image" Target="../media/image2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Relationship Id="rId4" Type="http://schemas.openxmlformats.org/officeDocument/2006/relationships/image" Target="../media/image21.png"/><Relationship Id="rId5" Type="http://schemas.openxmlformats.org/officeDocument/2006/relationships/image" Target="../media/image19.png"/><Relationship Id="rId6" Type="http://schemas.openxmlformats.org/officeDocument/2006/relationships/image" Target="../media/image2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>
            <p:ph type="ctrTitle"/>
          </p:nvPr>
        </p:nvSpPr>
        <p:spPr>
          <a:xfrm>
            <a:off x="311700" y="116867"/>
            <a:ext cx="8520600" cy="17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SCRO GBM # 3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Lecture 1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2"/>
          <p:cNvSpPr txBox="1"/>
          <p:nvPr>
            <p:ph type="title"/>
          </p:nvPr>
        </p:nvSpPr>
        <p:spPr>
          <a:xfrm>
            <a:off x="311725" y="1857525"/>
            <a:ext cx="4260300" cy="83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660C"/>
                </a:solidFill>
              </a:rPr>
              <a:t>N-type</a:t>
            </a:r>
            <a:endParaRPr b="1">
              <a:solidFill>
                <a:srgbClr val="FF660C"/>
              </a:solidFill>
            </a:endParaRPr>
          </a:p>
        </p:txBody>
      </p:sp>
      <p:pic>
        <p:nvPicPr>
          <p:cNvPr id="147" name="Google Shape;14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2888" y="5398433"/>
            <a:ext cx="1905799" cy="84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16037" y="4569825"/>
            <a:ext cx="1905776" cy="2222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65776" y="2536776"/>
            <a:ext cx="4260300" cy="2646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8150" y="2505162"/>
            <a:ext cx="4307451" cy="27093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2"/>
          <p:cNvSpPr txBox="1"/>
          <p:nvPr>
            <p:ph type="title"/>
          </p:nvPr>
        </p:nvSpPr>
        <p:spPr>
          <a:xfrm>
            <a:off x="4665775" y="1857525"/>
            <a:ext cx="4260300" cy="83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660C"/>
                </a:solidFill>
              </a:rPr>
              <a:t>P</a:t>
            </a:r>
            <a:r>
              <a:rPr b="1" lang="en">
                <a:solidFill>
                  <a:srgbClr val="FF660C"/>
                </a:solidFill>
              </a:rPr>
              <a:t>-type</a:t>
            </a:r>
            <a:endParaRPr b="1">
              <a:solidFill>
                <a:srgbClr val="FF660C"/>
              </a:solidFill>
            </a:endParaRPr>
          </a:p>
        </p:txBody>
      </p:sp>
      <p:sp>
        <p:nvSpPr>
          <p:cNvPr id="152" name="Google Shape;152;p22"/>
          <p:cNvSpPr txBox="1"/>
          <p:nvPr>
            <p:ph type="title"/>
          </p:nvPr>
        </p:nvSpPr>
        <p:spPr>
          <a:xfrm>
            <a:off x="311700" y="297200"/>
            <a:ext cx="8520600" cy="83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 how do dopants translate to electrical properties?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3"/>
          <p:cNvSpPr txBox="1"/>
          <p:nvPr>
            <p:ph type="title"/>
          </p:nvPr>
        </p:nvSpPr>
        <p:spPr>
          <a:xfrm>
            <a:off x="311725" y="667900"/>
            <a:ext cx="8520600" cy="83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Formation of </a:t>
            </a:r>
            <a:r>
              <a:rPr lang="en"/>
              <a:t> Depletion Region in P|N junction</a:t>
            </a:r>
            <a:endParaRPr/>
          </a:p>
        </p:txBody>
      </p:sp>
      <p:pic>
        <p:nvPicPr>
          <p:cNvPr id="158" name="Google Shape;15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788" y="2110381"/>
            <a:ext cx="8654425" cy="4024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9" name="Google Shape;159;p23"/>
          <p:cNvCxnSpPr/>
          <p:nvPr/>
        </p:nvCxnSpPr>
        <p:spPr>
          <a:xfrm rot="10800000">
            <a:off x="3214600" y="6442775"/>
            <a:ext cx="26790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60" name="Google Shape;160;p23"/>
          <p:cNvSpPr txBox="1"/>
          <p:nvPr/>
        </p:nvSpPr>
        <p:spPr>
          <a:xfrm>
            <a:off x="3964775" y="6134675"/>
            <a:ext cx="21030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Electric Field 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1" name="Google Shape;161;p23"/>
          <p:cNvSpPr txBox="1"/>
          <p:nvPr/>
        </p:nvSpPr>
        <p:spPr>
          <a:xfrm>
            <a:off x="3335150" y="1848475"/>
            <a:ext cx="696600" cy="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P 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2" name="Google Shape;162;p23"/>
          <p:cNvSpPr txBox="1"/>
          <p:nvPr/>
        </p:nvSpPr>
        <p:spPr>
          <a:xfrm>
            <a:off x="5371175" y="1848475"/>
            <a:ext cx="696600" cy="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N</a:t>
            </a:r>
            <a:r>
              <a:rPr lang="en" sz="2400">
                <a:latin typeface="Roboto"/>
                <a:ea typeface="Roboto"/>
                <a:cs typeface="Roboto"/>
                <a:sym typeface="Roboto"/>
              </a:rPr>
              <a:t> 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4"/>
          <p:cNvSpPr txBox="1"/>
          <p:nvPr>
            <p:ph type="title"/>
          </p:nvPr>
        </p:nvSpPr>
        <p:spPr>
          <a:xfrm>
            <a:off x="311725" y="667900"/>
            <a:ext cx="8520600" cy="83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P|N Device (Diode) Forward Bias</a:t>
            </a:r>
            <a:endParaRPr/>
          </a:p>
        </p:txBody>
      </p:sp>
      <p:pic>
        <p:nvPicPr>
          <p:cNvPr id="168" name="Google Shape;16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4725" y="3023500"/>
            <a:ext cx="3657600" cy="376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23" y="1766200"/>
            <a:ext cx="5872126" cy="3072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5"/>
          <p:cNvSpPr txBox="1"/>
          <p:nvPr>
            <p:ph type="title"/>
          </p:nvPr>
        </p:nvSpPr>
        <p:spPr>
          <a:xfrm>
            <a:off x="311725" y="667900"/>
            <a:ext cx="8520600" cy="83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P|N Device (Diode) Reverse Bias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5" name="Google Shape;17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2775" y="3581400"/>
            <a:ext cx="2981224" cy="3276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4775" y="1832875"/>
            <a:ext cx="6200775" cy="3507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6"/>
          <p:cNvSpPr txBox="1"/>
          <p:nvPr>
            <p:ph type="title"/>
          </p:nvPr>
        </p:nvSpPr>
        <p:spPr>
          <a:xfrm>
            <a:off x="311725" y="667900"/>
            <a:ext cx="8520600" cy="83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Transistor Switch</a:t>
            </a:r>
            <a:endParaRPr/>
          </a:p>
        </p:txBody>
      </p:sp>
      <p:pic>
        <p:nvPicPr>
          <p:cNvPr id="182" name="Google Shape;18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728100"/>
            <a:ext cx="8410575" cy="3648075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6"/>
          <p:cNvSpPr txBox="1"/>
          <p:nvPr>
            <p:ph type="title"/>
          </p:nvPr>
        </p:nvSpPr>
        <p:spPr>
          <a:xfrm>
            <a:off x="152400" y="5353800"/>
            <a:ext cx="9081300" cy="16566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1"/>
                </a:solidFill>
              </a:rPr>
              <a:t>Transistor is a switch</a:t>
            </a:r>
            <a:endParaRPr sz="1800">
              <a:solidFill>
                <a:schemeClr val="accen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</a:pPr>
            <a:r>
              <a:rPr lang="en" sz="1800">
                <a:solidFill>
                  <a:schemeClr val="accent1"/>
                </a:solidFill>
              </a:rPr>
              <a:t>The switch can vary from closed to open and everything in between</a:t>
            </a:r>
            <a:endParaRPr sz="1800">
              <a:solidFill>
                <a:schemeClr val="accent1"/>
              </a:solidFill>
            </a:endParaRPr>
          </a:p>
          <a:p>
            <a:pPr indent="-342900" lvl="1" marL="13716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</a:pPr>
            <a:r>
              <a:rPr lang="en" sz="1800">
                <a:solidFill>
                  <a:schemeClr val="accent1"/>
                </a:solidFill>
              </a:rPr>
              <a:t>Allowing none, some, or all the current to pass through</a:t>
            </a:r>
            <a:endParaRPr sz="1800">
              <a:solidFill>
                <a:schemeClr val="accent1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7"/>
          <p:cNvSpPr txBox="1"/>
          <p:nvPr>
            <p:ph type="title"/>
          </p:nvPr>
        </p:nvSpPr>
        <p:spPr>
          <a:xfrm>
            <a:off x="311725" y="667900"/>
            <a:ext cx="8520600" cy="83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MOSFET</a:t>
            </a:r>
            <a:endParaRPr/>
          </a:p>
        </p:txBody>
      </p:sp>
      <p:pic>
        <p:nvPicPr>
          <p:cNvPr id="189" name="Google Shape;18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575" y="2368983"/>
            <a:ext cx="4079275" cy="2449191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7"/>
          <p:cNvSpPr txBox="1"/>
          <p:nvPr>
            <p:ph type="title"/>
          </p:nvPr>
        </p:nvSpPr>
        <p:spPr>
          <a:xfrm>
            <a:off x="32500" y="1890000"/>
            <a:ext cx="9081300" cy="8316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Metal Oxide Semiconductor Field Effect Transistor</a:t>
            </a:r>
            <a:endParaRPr>
              <a:solidFill>
                <a:schemeClr val="accent1"/>
              </a:solidFill>
            </a:endParaRPr>
          </a:p>
        </p:txBody>
      </p:sp>
      <p:pic>
        <p:nvPicPr>
          <p:cNvPr id="191" name="Google Shape;191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8850" y="2320025"/>
            <a:ext cx="4645150" cy="3182007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7"/>
          <p:cNvSpPr txBox="1"/>
          <p:nvPr>
            <p:ph type="title"/>
          </p:nvPr>
        </p:nvSpPr>
        <p:spPr>
          <a:xfrm>
            <a:off x="146800" y="4597075"/>
            <a:ext cx="9081300" cy="16566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1"/>
                </a:solidFill>
              </a:rPr>
              <a:t>N channel Mosfet </a:t>
            </a:r>
            <a:endParaRPr sz="1800">
              <a:solidFill>
                <a:schemeClr val="accen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</a:pPr>
            <a:r>
              <a:rPr lang="en" sz="1800">
                <a:solidFill>
                  <a:schemeClr val="accent1"/>
                </a:solidFill>
              </a:rPr>
              <a:t>Built on a P type material</a:t>
            </a:r>
            <a:endParaRPr sz="1800">
              <a:solidFill>
                <a:schemeClr val="accen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</a:pPr>
            <a:r>
              <a:rPr lang="en" sz="1800">
                <a:solidFill>
                  <a:schemeClr val="accent1"/>
                </a:solidFill>
              </a:rPr>
              <a:t>Gate is the control of current flow</a:t>
            </a:r>
            <a:endParaRPr sz="1800">
              <a:solidFill>
                <a:schemeClr val="accen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</a:pPr>
            <a:r>
              <a:rPr lang="en" sz="1800">
                <a:solidFill>
                  <a:schemeClr val="accent1"/>
                </a:solidFill>
              </a:rPr>
              <a:t>2 N type wells attached to source and drain</a:t>
            </a:r>
            <a:endParaRPr sz="1800">
              <a:solidFill>
                <a:schemeClr val="accent1"/>
              </a:solidFill>
            </a:endParaRPr>
          </a:p>
          <a:p>
            <a:pPr indent="-342900" lvl="1" marL="13716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</a:pPr>
            <a:r>
              <a:rPr lang="en" sz="1800">
                <a:solidFill>
                  <a:schemeClr val="accent1"/>
                </a:solidFill>
              </a:rPr>
              <a:t>Voltage difference from gate to body creates an electric field that opens and closes the flow from drain to source</a:t>
            </a:r>
            <a:endParaRPr sz="18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8"/>
          <p:cNvSpPr txBox="1"/>
          <p:nvPr>
            <p:ph type="title"/>
          </p:nvPr>
        </p:nvSpPr>
        <p:spPr>
          <a:xfrm>
            <a:off x="311725" y="667900"/>
            <a:ext cx="8520600" cy="83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Current flow in MOSFETS</a:t>
            </a:r>
            <a:endParaRPr/>
          </a:p>
        </p:txBody>
      </p:sp>
      <p:sp>
        <p:nvSpPr>
          <p:cNvPr id="198" name="Google Shape;198;p28"/>
          <p:cNvSpPr txBox="1"/>
          <p:nvPr/>
        </p:nvSpPr>
        <p:spPr>
          <a:xfrm>
            <a:off x="5906975" y="1861825"/>
            <a:ext cx="3094200" cy="44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Calibri"/>
              <a:buChar char="●"/>
            </a:pPr>
            <a:r>
              <a:rPr lang="en" sz="20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Potential on Gate electrode forms inversion channel through vertical electric field. </a:t>
            </a:r>
            <a:endParaRPr sz="200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Calibri"/>
              <a:buChar char="●"/>
            </a:pPr>
            <a:r>
              <a:rPr lang="en" sz="20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Potential on Drain electrode causes current to flow across inverted channel through lateral electric field.</a:t>
            </a:r>
            <a:endParaRPr sz="200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Calibri"/>
              <a:buChar char="●"/>
            </a:pPr>
            <a:r>
              <a:rPr lang="en" sz="1800">
                <a:solidFill>
                  <a:srgbClr val="242729"/>
                </a:solidFill>
                <a:highlight>
                  <a:srgbClr val="FFFFFF"/>
                </a:highlight>
              </a:rPr>
              <a:t>The 'channel' is what the inverted layer of electrons close to the surface is called. </a:t>
            </a:r>
            <a:endParaRPr sz="180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99" name="Google Shape;19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350" y="1777600"/>
            <a:ext cx="5726225" cy="401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5792300"/>
            <a:ext cx="5391150" cy="110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9"/>
          <p:cNvSpPr txBox="1"/>
          <p:nvPr>
            <p:ph type="title"/>
          </p:nvPr>
        </p:nvSpPr>
        <p:spPr>
          <a:xfrm>
            <a:off x="244750" y="333025"/>
            <a:ext cx="8520600" cy="83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MOSFET DIMENSIONS: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FASTER, SMALLER, LESS LEAKY </a:t>
            </a:r>
            <a:endParaRPr/>
          </a:p>
        </p:txBody>
      </p:sp>
      <p:pic>
        <p:nvPicPr>
          <p:cNvPr id="206" name="Google Shape;20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350" y="1777600"/>
            <a:ext cx="3921224" cy="2749199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9"/>
          <p:cNvSpPr txBox="1"/>
          <p:nvPr/>
        </p:nvSpPr>
        <p:spPr>
          <a:xfrm>
            <a:off x="4782300" y="1888625"/>
            <a:ext cx="4361700" cy="47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E4831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" sz="17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W = Width of transistor </a:t>
            </a:r>
            <a:endParaRPr b="1" sz="1700">
              <a:solidFill>
                <a:srgbClr val="404040"/>
              </a:solidFill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404040"/>
              </a:buClr>
              <a:buSzPts val="1700"/>
              <a:buFont typeface="Calibri"/>
              <a:buChar char="➔"/>
            </a:pPr>
            <a:r>
              <a:rPr lang="en" sz="17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usually, increasing W increases footprint on wafer</a:t>
            </a:r>
            <a:endParaRPr sz="170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E4831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" sz="17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L = Length of transistor </a:t>
            </a:r>
            <a:endParaRPr b="1" sz="1700">
              <a:solidFill>
                <a:srgbClr val="404040"/>
              </a:solidFill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404040"/>
              </a:buClr>
              <a:buSzPts val="1700"/>
              <a:buFont typeface="Calibri"/>
              <a:buChar char="➔"/>
            </a:pPr>
            <a:r>
              <a:rPr lang="en" sz="17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every new technology node tries to reduce this</a:t>
            </a:r>
            <a:endParaRPr sz="170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E4831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" sz="17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μ = Mobility of the channel </a:t>
            </a:r>
            <a:endParaRPr b="1" sz="170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404040"/>
              </a:buClr>
              <a:buSzPts val="1700"/>
              <a:buFont typeface="Calibri"/>
              <a:buChar char="➔"/>
            </a:pPr>
            <a:r>
              <a:rPr lang="en" sz="17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“speed limit”</a:t>
            </a:r>
            <a:endParaRPr sz="170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404040"/>
              </a:buClr>
              <a:buSzPts val="1500"/>
              <a:buFont typeface="Calibri"/>
              <a:buChar char="➔"/>
            </a:pPr>
            <a:r>
              <a:rPr lang="en" sz="15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We can use fancy materials in and around the channel to modulate this</a:t>
            </a:r>
            <a:endParaRPr sz="150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b="1" baseline="-25000" lang="en" sz="28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ox</a:t>
            </a:r>
            <a:r>
              <a:rPr b="1" lang="en" sz="17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= Capacitance of the gate oxide</a:t>
            </a:r>
            <a:endParaRPr b="1" sz="170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404040"/>
              </a:buClr>
              <a:buSzPts val="1700"/>
              <a:buFont typeface="Calibri"/>
              <a:buChar char="➔"/>
            </a:pPr>
            <a:r>
              <a:rPr lang="en" sz="17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“ strength of the gate”</a:t>
            </a:r>
            <a:endParaRPr sz="170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404040"/>
              </a:buClr>
              <a:buSzPts val="1500"/>
              <a:buChar char="●"/>
            </a:pPr>
            <a:r>
              <a:t/>
            </a:r>
            <a:endParaRPr sz="170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r>
              <a:rPr b="1" baseline="-25000" lang="en" sz="28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GS</a:t>
            </a:r>
            <a:r>
              <a:rPr b="1" lang="en" sz="17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= Applied gate voltage relative to source</a:t>
            </a:r>
            <a:endParaRPr b="1" sz="170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404040"/>
              </a:buClr>
              <a:buSzPts val="1700"/>
              <a:buFont typeface="Calibri"/>
              <a:buChar char="➔"/>
            </a:pPr>
            <a:r>
              <a:rPr lang="en" sz="17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scaled down along with L</a:t>
            </a:r>
            <a:endParaRPr sz="170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8" name="Google Shape;208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4679199"/>
            <a:ext cx="184785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9"/>
          <p:cNvSpPr txBox="1"/>
          <p:nvPr/>
        </p:nvSpPr>
        <p:spPr>
          <a:xfrm>
            <a:off x="70350" y="5241175"/>
            <a:ext cx="4361700" cy="18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➔"/>
            </a:pPr>
            <a:r>
              <a:rPr lang="en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Can reduce t</a:t>
            </a:r>
            <a:r>
              <a:rPr baseline="-25000" lang="en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ox</a:t>
            </a:r>
            <a:r>
              <a:rPr lang="en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◆"/>
            </a:pPr>
            <a:r>
              <a:rPr lang="en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done with each technology node </a:t>
            </a:r>
            <a:r>
              <a:rPr lang="en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(also increases gate leakage, reliability issues)</a:t>
            </a:r>
            <a:endParaRPr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400"/>
              <a:buChar char="➔"/>
            </a:pPr>
            <a:r>
              <a:rPr lang="en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Can increase k by changing oxide materials </a:t>
            </a:r>
            <a:endParaRPr>
              <a:solidFill>
                <a:srgbClr val="40404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400"/>
              <a:buChar char="◆"/>
            </a:pPr>
            <a:r>
              <a:rPr lang="en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done in newer technology nodes</a:t>
            </a:r>
            <a:endParaRPr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400"/>
              <a:buChar char="➔"/>
            </a:pPr>
            <a:r>
              <a:rPr lang="en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Can increase A (gate area)</a:t>
            </a:r>
            <a:endParaRPr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400"/>
              <a:buChar char="◆"/>
            </a:pPr>
            <a:r>
              <a:rPr lang="en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bad if footprint on wafer increases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0"/>
          <p:cNvSpPr txBox="1"/>
          <p:nvPr>
            <p:ph type="title"/>
          </p:nvPr>
        </p:nvSpPr>
        <p:spPr>
          <a:xfrm>
            <a:off x="311725" y="667900"/>
            <a:ext cx="8520600" cy="83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Current vs Voltage of a MOSFET</a:t>
            </a:r>
            <a:endParaRPr/>
          </a:p>
        </p:txBody>
      </p:sp>
      <p:pic>
        <p:nvPicPr>
          <p:cNvPr id="215" name="Google Shape;21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1173" y="5164800"/>
            <a:ext cx="3400574" cy="155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00650" y="1781850"/>
            <a:ext cx="3708326" cy="30427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7" name="Google Shape;217;p30"/>
          <p:cNvGrpSpPr/>
          <p:nvPr/>
        </p:nvGrpSpPr>
        <p:grpSpPr>
          <a:xfrm>
            <a:off x="257172" y="1767017"/>
            <a:ext cx="3828653" cy="3094843"/>
            <a:chOff x="4200525" y="1720125"/>
            <a:chExt cx="4724399" cy="4297200"/>
          </a:xfrm>
        </p:grpSpPr>
        <p:pic>
          <p:nvPicPr>
            <p:cNvPr id="218" name="Google Shape;218;p30"/>
            <p:cNvPicPr preferRelativeResize="0"/>
            <p:nvPr/>
          </p:nvPicPr>
          <p:blipFill rotWithShape="1">
            <a:blip r:embed="rId5">
              <a:alphaModFix/>
            </a:blip>
            <a:srcRect b="0" l="36644" r="0" t="0"/>
            <a:stretch/>
          </p:blipFill>
          <p:spPr>
            <a:xfrm>
              <a:off x="4248150" y="1720125"/>
              <a:ext cx="4676774" cy="429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9" name="Google Shape;219;p30"/>
            <p:cNvSpPr/>
            <p:nvPr/>
          </p:nvSpPr>
          <p:spPr>
            <a:xfrm>
              <a:off x="4200525" y="2924175"/>
              <a:ext cx="285900" cy="2076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0" name="Google Shape;220;p30"/>
          <p:cNvSpPr txBox="1"/>
          <p:nvPr>
            <p:ph type="title"/>
          </p:nvPr>
        </p:nvSpPr>
        <p:spPr>
          <a:xfrm>
            <a:off x="127750" y="4824575"/>
            <a:ext cx="4872900" cy="2033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1"/>
                </a:solidFill>
              </a:rPr>
              <a:t>N channel Mosfet </a:t>
            </a:r>
            <a:endParaRPr sz="1800">
              <a:solidFill>
                <a:schemeClr val="accen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</a:pPr>
            <a:r>
              <a:rPr lang="en" sz="1800">
                <a:solidFill>
                  <a:schemeClr val="accent1"/>
                </a:solidFill>
              </a:rPr>
              <a:t>Current flows from drain to source when a voltage is applied to the gate </a:t>
            </a:r>
            <a:endParaRPr sz="1800">
              <a:solidFill>
                <a:schemeClr val="accen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</a:pPr>
            <a:r>
              <a:rPr lang="en" sz="1800">
                <a:solidFill>
                  <a:schemeClr val="accent1"/>
                </a:solidFill>
              </a:rPr>
              <a:t>Almost no current flows through the gate oxide</a:t>
            </a:r>
            <a:endParaRPr sz="1800">
              <a:solidFill>
                <a:schemeClr val="accent1"/>
              </a:solidFill>
            </a:endParaRPr>
          </a:p>
          <a:p>
            <a:pPr indent="-342900" lvl="1" marL="13716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</a:pPr>
            <a:r>
              <a:rPr lang="en" sz="1800">
                <a:solidFill>
                  <a:schemeClr val="accent1"/>
                </a:solidFill>
              </a:rPr>
              <a:t>Current flowing through the gate is called </a:t>
            </a:r>
            <a:r>
              <a:rPr b="1" lang="en" sz="1800">
                <a:solidFill>
                  <a:schemeClr val="accent1"/>
                </a:solidFill>
              </a:rPr>
              <a:t>leakage</a:t>
            </a:r>
            <a:r>
              <a:rPr lang="en" sz="1800">
                <a:solidFill>
                  <a:schemeClr val="accent1"/>
                </a:solidFill>
              </a:rPr>
              <a:t>.</a:t>
            </a:r>
            <a:endParaRPr sz="18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1"/>
          <p:cNvSpPr txBox="1"/>
          <p:nvPr>
            <p:ph type="title"/>
          </p:nvPr>
        </p:nvSpPr>
        <p:spPr>
          <a:xfrm>
            <a:off x="311725" y="667900"/>
            <a:ext cx="8520600" cy="83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Cut-off: </a:t>
            </a:r>
            <a:r>
              <a:rPr lang="en">
                <a:solidFill>
                  <a:srgbClr val="E06666"/>
                </a:solidFill>
              </a:rPr>
              <a:t>No current flows through MOSFET</a:t>
            </a:r>
            <a:endParaRPr>
              <a:solidFill>
                <a:srgbClr val="E06666"/>
              </a:solidFill>
            </a:endParaRPr>
          </a:p>
        </p:txBody>
      </p:sp>
      <p:pic>
        <p:nvPicPr>
          <p:cNvPr id="226" name="Google Shape;22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502725"/>
            <a:ext cx="5763526" cy="36051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7" name="Google Shape;227;p31"/>
          <p:cNvGrpSpPr/>
          <p:nvPr/>
        </p:nvGrpSpPr>
        <p:grpSpPr>
          <a:xfrm>
            <a:off x="6019130" y="1861874"/>
            <a:ext cx="3008495" cy="2437491"/>
            <a:chOff x="4200515" y="1524904"/>
            <a:chExt cx="4724396" cy="4447165"/>
          </a:xfrm>
        </p:grpSpPr>
        <p:pic>
          <p:nvPicPr>
            <p:cNvPr id="228" name="Google Shape;228;p31"/>
            <p:cNvPicPr preferRelativeResize="0"/>
            <p:nvPr/>
          </p:nvPicPr>
          <p:blipFill rotWithShape="1">
            <a:blip r:embed="rId4">
              <a:alphaModFix/>
            </a:blip>
            <a:srcRect b="-3487" l="36000" r="0" t="0"/>
            <a:stretch/>
          </p:blipFill>
          <p:spPr>
            <a:xfrm>
              <a:off x="4200515" y="1524904"/>
              <a:ext cx="4724396" cy="44471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9" name="Google Shape;229;p31"/>
            <p:cNvSpPr/>
            <p:nvPr/>
          </p:nvSpPr>
          <p:spPr>
            <a:xfrm>
              <a:off x="4200525" y="2924175"/>
              <a:ext cx="285900" cy="2076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30" name="Google Shape;230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58725" y="4246075"/>
            <a:ext cx="3126001" cy="256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/>
          <p:nvPr>
            <p:ph type="title"/>
          </p:nvPr>
        </p:nvSpPr>
        <p:spPr>
          <a:xfrm>
            <a:off x="311700" y="719633"/>
            <a:ext cx="8520600" cy="17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Lecture 1: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 to Semiconductors 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2"/>
          <p:cNvSpPr txBox="1"/>
          <p:nvPr>
            <p:ph type="title"/>
          </p:nvPr>
        </p:nvSpPr>
        <p:spPr>
          <a:xfrm>
            <a:off x="311700" y="493775"/>
            <a:ext cx="8520600" cy="83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Triode: </a:t>
            </a:r>
            <a:r>
              <a:rPr lang="en">
                <a:solidFill>
                  <a:srgbClr val="93C47D"/>
                </a:solidFill>
              </a:rPr>
              <a:t>Current flows </a:t>
            </a:r>
            <a:r>
              <a:rPr lang="en">
                <a:solidFill>
                  <a:srgbClr val="93C47D"/>
                </a:solidFill>
              </a:rPr>
              <a:t>through the</a:t>
            </a:r>
            <a:r>
              <a:rPr lang="en">
                <a:solidFill>
                  <a:srgbClr val="93C47D"/>
                </a:solidFill>
              </a:rPr>
              <a:t> MOSFET depending on Vds (drain to source)</a:t>
            </a:r>
            <a:endParaRPr>
              <a:solidFill>
                <a:srgbClr val="93C47D"/>
              </a:solidFill>
            </a:endParaRPr>
          </a:p>
        </p:txBody>
      </p:sp>
      <p:pic>
        <p:nvPicPr>
          <p:cNvPr id="236" name="Google Shape;23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371400"/>
            <a:ext cx="5936875" cy="35891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7" name="Google Shape;237;p32"/>
          <p:cNvGrpSpPr/>
          <p:nvPr/>
        </p:nvGrpSpPr>
        <p:grpSpPr>
          <a:xfrm>
            <a:off x="6242050" y="1714977"/>
            <a:ext cx="2906923" cy="2638051"/>
            <a:chOff x="4200525" y="1524891"/>
            <a:chExt cx="4724399" cy="4297200"/>
          </a:xfrm>
        </p:grpSpPr>
        <p:pic>
          <p:nvPicPr>
            <p:cNvPr id="238" name="Google Shape;238;p32"/>
            <p:cNvPicPr preferRelativeResize="0"/>
            <p:nvPr/>
          </p:nvPicPr>
          <p:blipFill rotWithShape="1">
            <a:blip r:embed="rId4">
              <a:alphaModFix/>
            </a:blip>
            <a:srcRect b="0" l="36644" r="0" t="0"/>
            <a:stretch/>
          </p:blipFill>
          <p:spPr>
            <a:xfrm>
              <a:off x="4248150" y="1524891"/>
              <a:ext cx="4676774" cy="429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9" name="Google Shape;239;p32"/>
            <p:cNvSpPr/>
            <p:nvPr/>
          </p:nvSpPr>
          <p:spPr>
            <a:xfrm>
              <a:off x="4200525" y="2924175"/>
              <a:ext cx="285900" cy="2076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40" name="Google Shape;240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58422" y="4353025"/>
            <a:ext cx="2990129" cy="245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3"/>
          <p:cNvSpPr txBox="1"/>
          <p:nvPr>
            <p:ph type="title"/>
          </p:nvPr>
        </p:nvSpPr>
        <p:spPr>
          <a:xfrm>
            <a:off x="99175" y="174125"/>
            <a:ext cx="8968800" cy="83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Saturation:</a:t>
            </a:r>
            <a:r>
              <a:rPr lang="en">
                <a:solidFill>
                  <a:srgbClr val="6D9EEB"/>
                </a:solidFill>
              </a:rPr>
              <a:t> Current flow through MOSFET is pinched off as Vds increases into the saturation region </a:t>
            </a:r>
            <a:endParaRPr>
              <a:solidFill>
                <a:srgbClr val="6D9EEB"/>
              </a:solidFill>
            </a:endParaRPr>
          </a:p>
        </p:txBody>
      </p:sp>
      <p:pic>
        <p:nvPicPr>
          <p:cNvPr id="246" name="Google Shape;24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209800"/>
            <a:ext cx="5604450" cy="3607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7" name="Google Shape;247;p33"/>
          <p:cNvGrpSpPr/>
          <p:nvPr/>
        </p:nvGrpSpPr>
        <p:grpSpPr>
          <a:xfrm>
            <a:off x="5853465" y="1695556"/>
            <a:ext cx="3080780" cy="2550388"/>
            <a:chOff x="4200525" y="1524891"/>
            <a:chExt cx="4724399" cy="4297200"/>
          </a:xfrm>
        </p:grpSpPr>
        <p:pic>
          <p:nvPicPr>
            <p:cNvPr id="248" name="Google Shape;248;p33"/>
            <p:cNvPicPr preferRelativeResize="0"/>
            <p:nvPr/>
          </p:nvPicPr>
          <p:blipFill rotWithShape="1">
            <a:blip r:embed="rId4">
              <a:alphaModFix/>
            </a:blip>
            <a:srcRect b="0" l="36644" r="0" t="0"/>
            <a:stretch/>
          </p:blipFill>
          <p:spPr>
            <a:xfrm>
              <a:off x="4248150" y="1524891"/>
              <a:ext cx="4676774" cy="429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9" name="Google Shape;249;p33"/>
            <p:cNvSpPr/>
            <p:nvPr/>
          </p:nvSpPr>
          <p:spPr>
            <a:xfrm>
              <a:off x="4200525" y="2924175"/>
              <a:ext cx="285900" cy="2076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50" name="Google Shape;250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40100" y="4245950"/>
            <a:ext cx="3080774" cy="2527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4"/>
          <p:cNvSpPr txBox="1"/>
          <p:nvPr>
            <p:ph type="title"/>
          </p:nvPr>
        </p:nvSpPr>
        <p:spPr>
          <a:xfrm>
            <a:off x="311725" y="667900"/>
            <a:ext cx="8520600" cy="83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But wait, what if we put a NMOS + PMOS….</a:t>
            </a:r>
            <a:endParaRPr/>
          </a:p>
        </p:txBody>
      </p:sp>
      <p:sp>
        <p:nvSpPr>
          <p:cNvPr id="256" name="Google Shape;256;p34"/>
          <p:cNvSpPr txBox="1"/>
          <p:nvPr/>
        </p:nvSpPr>
        <p:spPr>
          <a:xfrm>
            <a:off x="977800" y="2277075"/>
            <a:ext cx="6523200" cy="30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57" name="Google Shape;25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9775" y="2022575"/>
            <a:ext cx="4286250" cy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5"/>
          <p:cNvSpPr txBox="1"/>
          <p:nvPr>
            <p:ph type="title"/>
          </p:nvPr>
        </p:nvSpPr>
        <p:spPr>
          <a:xfrm>
            <a:off x="311750" y="1108225"/>
            <a:ext cx="7577700" cy="165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  <p:sp>
        <p:nvSpPr>
          <p:cNvPr id="263" name="Google Shape;263;p35"/>
          <p:cNvSpPr txBox="1"/>
          <p:nvPr>
            <p:ph idx="1" type="body"/>
          </p:nvPr>
        </p:nvSpPr>
        <p:spPr>
          <a:xfrm>
            <a:off x="387900" y="2828567"/>
            <a:ext cx="5334900" cy="125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/>
              <a:t>Thanks to everyone for coming out!</a:t>
            </a:r>
            <a:endParaRPr sz="18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6"/>
          <p:cNvSpPr txBox="1"/>
          <p:nvPr>
            <p:ph type="title"/>
          </p:nvPr>
        </p:nvSpPr>
        <p:spPr>
          <a:xfrm>
            <a:off x="338475" y="1721125"/>
            <a:ext cx="6247800" cy="472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/>
              <a:t>FAQ’s:</a:t>
            </a:r>
            <a:endParaRPr b="1" sz="2400"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660C"/>
                </a:solidFill>
              </a:rPr>
              <a:t>Will we learn about in depth device fabrication and techniques? </a:t>
            </a:r>
            <a:endParaRPr sz="2400">
              <a:solidFill>
                <a:srgbClr val="FF660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Yes we will be covering the entire wafer fabrication process AND what happens to the device outside of the fab. 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(electrical testing, characterization, how the industry is producing smaller nodes (device physics and material selection), yield, and more!)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660C"/>
                </a:solidFill>
              </a:rPr>
              <a:t>Workshops?</a:t>
            </a:r>
            <a:endParaRPr sz="2400">
              <a:solidFill>
                <a:srgbClr val="FF660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We will be hosting skills workshops through the year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/>
          <p:nvPr>
            <p:ph type="title"/>
          </p:nvPr>
        </p:nvSpPr>
        <p:spPr>
          <a:xfrm>
            <a:off x="311725" y="667900"/>
            <a:ext cx="3706500" cy="334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BASICS.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77" name="Google Shape;77;p15"/>
          <p:cNvSpPr txBox="1"/>
          <p:nvPr>
            <p:ph idx="1" type="body"/>
          </p:nvPr>
        </p:nvSpPr>
        <p:spPr>
          <a:xfrm>
            <a:off x="4644675" y="667900"/>
            <a:ext cx="4166400" cy="54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This lecture intended to a starting point for all members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Our lectures will be diving deep into real industry applications so it is important to fully understand basic principals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Learning outcomes: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Understand what a semiconductor device is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What is n-type and p-type semiconductor 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Simplified</a:t>
            </a:r>
            <a:r>
              <a:rPr lang="en" sz="1800"/>
              <a:t> current to voltage </a:t>
            </a:r>
            <a:r>
              <a:rPr lang="en" sz="1800"/>
              <a:t>relationships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Basic Device physics you will need to know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i="1" lang="en" sz="1800"/>
              <a:t>Well what if I already know all of this?</a:t>
            </a:r>
            <a:endParaRPr i="1" sz="1800"/>
          </a:p>
        </p:txBody>
      </p:sp>
      <p:pic>
        <p:nvPicPr>
          <p:cNvPr id="78" name="Google Shape;7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100" y="2085300"/>
            <a:ext cx="4082850" cy="171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>
            <p:ph type="title"/>
          </p:nvPr>
        </p:nvSpPr>
        <p:spPr>
          <a:xfrm>
            <a:off x="311725" y="667900"/>
            <a:ext cx="8520600" cy="83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 semiconductor? </a:t>
            </a:r>
            <a:endParaRPr/>
          </a:p>
        </p:txBody>
      </p:sp>
      <p:sp>
        <p:nvSpPr>
          <p:cNvPr id="84" name="Google Shape;84;p16"/>
          <p:cNvSpPr txBox="1"/>
          <p:nvPr>
            <p:ph idx="1" type="body"/>
          </p:nvPr>
        </p:nvSpPr>
        <p:spPr>
          <a:xfrm>
            <a:off x="150950" y="1838001"/>
            <a:ext cx="2109300" cy="99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/>
              <a:t>A conductor carries electricity like a pipe carries water</a:t>
            </a:r>
            <a:endParaRPr sz="1400"/>
          </a:p>
        </p:txBody>
      </p:sp>
      <p:sp>
        <p:nvSpPr>
          <p:cNvPr id="85" name="Google Shape;85;p16"/>
          <p:cNvSpPr txBox="1"/>
          <p:nvPr>
            <p:ph idx="2" type="body"/>
          </p:nvPr>
        </p:nvSpPr>
        <p:spPr>
          <a:xfrm>
            <a:off x="2564475" y="1838000"/>
            <a:ext cx="2009100" cy="179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An insulator stops the flow of electricity like a plug blocks water.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/>
          </a:p>
        </p:txBody>
      </p:sp>
      <p:pic>
        <p:nvPicPr>
          <p:cNvPr id="86" name="Google Shape;8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246" y="2938828"/>
            <a:ext cx="2009150" cy="19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16900" y="2938833"/>
            <a:ext cx="1078475" cy="216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27475" y="3428998"/>
            <a:ext cx="4259498" cy="15249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6"/>
          <p:cNvSpPr txBox="1"/>
          <p:nvPr/>
        </p:nvSpPr>
        <p:spPr>
          <a:xfrm>
            <a:off x="5100000" y="1838000"/>
            <a:ext cx="3986700" cy="8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A semiconductor controls the flow of electricity like a faucet controls water.</a:t>
            </a:r>
            <a:endParaRPr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For electrical applications we use it as a SWITCH</a:t>
            </a:r>
            <a:endParaRPr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0" name="Google Shape;90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54113" y="6081467"/>
            <a:ext cx="1078475" cy="481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68894" y="5969233"/>
            <a:ext cx="1174492" cy="53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53150" y="5969233"/>
            <a:ext cx="817750" cy="5360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" name="Google Shape;93;p16"/>
          <p:cNvCxnSpPr/>
          <p:nvPr/>
        </p:nvCxnSpPr>
        <p:spPr>
          <a:xfrm>
            <a:off x="2456000" y="1811800"/>
            <a:ext cx="10200" cy="4938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4" name="Google Shape;94;p16"/>
          <p:cNvCxnSpPr/>
          <p:nvPr/>
        </p:nvCxnSpPr>
        <p:spPr>
          <a:xfrm>
            <a:off x="4671850" y="1783983"/>
            <a:ext cx="10200" cy="4938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5" name="Google Shape;95;p16"/>
          <p:cNvSpPr txBox="1"/>
          <p:nvPr/>
        </p:nvSpPr>
        <p:spPr>
          <a:xfrm>
            <a:off x="4884600" y="5462200"/>
            <a:ext cx="4259400" cy="7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Fermi Level– energy level where an electron has 50% probability of being occupied (midpoint of all the electrons in the system)</a:t>
            </a:r>
            <a:endParaRPr sz="1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/>
          <p:nvPr>
            <p:ph type="title"/>
          </p:nvPr>
        </p:nvSpPr>
        <p:spPr>
          <a:xfrm>
            <a:off x="311725" y="667900"/>
            <a:ext cx="8520600" cy="83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Intrinsic vs. Extrinsic Semiconductors </a:t>
            </a:r>
            <a:endParaRPr/>
          </a:p>
        </p:txBody>
      </p:sp>
      <p:graphicFrame>
        <p:nvGraphicFramePr>
          <p:cNvPr id="101" name="Google Shape;101;p17"/>
          <p:cNvGraphicFramePr/>
          <p:nvPr/>
        </p:nvGraphicFramePr>
        <p:xfrm>
          <a:off x="398775" y="190428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{DA281507-67C9-4B6C-953D-044361777AE3}</a:tableStyleId>
              </a:tblPr>
              <a:tblGrid>
                <a:gridCol w="2146425"/>
                <a:gridCol w="2146425"/>
              </a:tblGrid>
              <a:tr h="633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>
                          <a:solidFill>
                            <a:schemeClr val="accen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Intrinsic SC</a:t>
                      </a:r>
                      <a:endParaRPr b="1" sz="1900">
                        <a:solidFill>
                          <a:schemeClr val="accen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/>
                    </a:p>
                  </a:txBody>
                  <a:tcPr marT="121900" marB="0" marR="91425" marL="91425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>
                          <a:solidFill>
                            <a:schemeClr val="accen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Extrinsic SC</a:t>
                      </a:r>
                      <a:endParaRPr b="1" sz="1900">
                        <a:solidFill>
                          <a:schemeClr val="accen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/>
                    </a:p>
                  </a:txBody>
                  <a:tcPr marT="121900" marB="0" marR="91425" marL="91425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27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/>
                        <a:t>Pure crystalline structure</a:t>
                      </a:r>
                      <a:endParaRPr b="1" sz="13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/>
                        <a:t>NO impurities</a:t>
                      </a:r>
                      <a:endParaRPr b="1" sz="13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300"/>
                    </a:p>
                  </a:txBody>
                  <a:tcPr marT="121900" marB="0" marR="91425" marL="91425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/>
                        <a:t>Pure SC material + Impurity atoms</a:t>
                      </a:r>
                      <a:endParaRPr b="1" sz="13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/>
                        <a:t>(N &amp; P type “dopants”)</a:t>
                      </a:r>
                      <a:endParaRPr b="1" sz="13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300"/>
                    </a:p>
                  </a:txBody>
                  <a:tcPr marT="121900" marB="0" marR="91425" marL="91425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92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/>
                        <a:t>Electrons = holes</a:t>
                      </a:r>
                      <a:endParaRPr b="1" sz="13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300"/>
                    </a:p>
                  </a:txBody>
                  <a:tcPr marT="121900" marB="0" marR="91425" marL="91425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333333"/>
                          </a:solidFill>
                        </a:rPr>
                        <a:t>Free electrons</a:t>
                      </a:r>
                      <a:r>
                        <a:rPr b="1" lang="en" sz="1300">
                          <a:solidFill>
                            <a:srgbClr val="222222"/>
                          </a:solidFill>
                          <a:highlight>
                            <a:srgbClr val="FFFFFF"/>
                          </a:highlight>
                        </a:rPr>
                        <a:t>≠</a:t>
                      </a:r>
                      <a:r>
                        <a:rPr b="1" lang="en" sz="1300">
                          <a:solidFill>
                            <a:srgbClr val="333333"/>
                          </a:solidFill>
                        </a:rPr>
                        <a:t> holes </a:t>
                      </a:r>
                      <a:endParaRPr b="1" sz="1300">
                        <a:solidFill>
                          <a:srgbClr val="333333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333333"/>
                          </a:solidFill>
                        </a:rPr>
                        <a:t>N-type: excess electrons</a:t>
                      </a:r>
                      <a:endParaRPr b="1" sz="1300">
                        <a:solidFill>
                          <a:srgbClr val="333333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333333"/>
                          </a:solidFill>
                        </a:rPr>
                        <a:t>P-type: excess holes</a:t>
                      </a:r>
                      <a:endParaRPr b="1" sz="13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300"/>
                    </a:p>
                  </a:txBody>
                  <a:tcPr marT="121900" marB="0" marR="91425" marL="91425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24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/>
                        <a:t>Low electrical conductivity</a:t>
                      </a:r>
                      <a:endParaRPr b="1" sz="13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900"/>
                    </a:p>
                  </a:txBody>
                  <a:tcPr marT="121900" marB="0" marR="91425" marL="91425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/>
                        <a:t>Higher electrical conductivity </a:t>
                      </a:r>
                      <a:endParaRPr b="1" sz="13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900"/>
                    </a:p>
                  </a:txBody>
                  <a:tcPr marT="121900" marB="0" marR="91425" marL="91425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33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/>
                        <a:t>Temperature dependent </a:t>
                      </a:r>
                      <a:endParaRPr b="1" sz="13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900"/>
                    </a:p>
                  </a:txBody>
                  <a:tcPr marT="121900" marB="0" marR="91425" marL="91425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/>
                        <a:t>Temperature dependant &amp; dopant dependant </a:t>
                      </a:r>
                      <a:endParaRPr b="1" sz="13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900"/>
                    </a:p>
                  </a:txBody>
                  <a:tcPr marT="121900" marB="0" marR="91425" marL="91425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02" name="Google Shape;102;p17"/>
          <p:cNvPicPr preferRelativeResize="0"/>
          <p:nvPr/>
        </p:nvPicPr>
        <p:blipFill rotWithShape="1">
          <a:blip r:embed="rId3">
            <a:alphaModFix/>
          </a:blip>
          <a:srcRect b="50794" l="0" r="1048" t="7488"/>
          <a:stretch/>
        </p:blipFill>
        <p:spPr>
          <a:xfrm>
            <a:off x="4910000" y="5112625"/>
            <a:ext cx="3836626" cy="1350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3" name="Google Shape;103;p17"/>
          <p:cNvGrpSpPr/>
          <p:nvPr/>
        </p:nvGrpSpPr>
        <p:grpSpPr>
          <a:xfrm>
            <a:off x="5053356" y="1741789"/>
            <a:ext cx="4068617" cy="3370715"/>
            <a:chOff x="5053275" y="1306375"/>
            <a:chExt cx="3494175" cy="2528100"/>
          </a:xfrm>
        </p:grpSpPr>
        <p:pic>
          <p:nvPicPr>
            <p:cNvPr id="104" name="Google Shape;104;p17"/>
            <p:cNvPicPr preferRelativeResize="0"/>
            <p:nvPr/>
          </p:nvPicPr>
          <p:blipFill rotWithShape="1">
            <a:blip r:embed="rId4">
              <a:alphaModFix/>
            </a:blip>
            <a:srcRect b="4342" l="4076" r="0" t="0"/>
            <a:stretch/>
          </p:blipFill>
          <p:spPr>
            <a:xfrm>
              <a:off x="5053275" y="1306375"/>
              <a:ext cx="3376875" cy="25281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5" name="Google Shape;105;p17"/>
            <p:cNvSpPr txBox="1"/>
            <p:nvPr/>
          </p:nvSpPr>
          <p:spPr>
            <a:xfrm>
              <a:off x="7322250" y="1474350"/>
              <a:ext cx="1225200" cy="364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06" name="Google Shape;106;p17"/>
          <p:cNvSpPr txBox="1"/>
          <p:nvPr/>
        </p:nvSpPr>
        <p:spPr>
          <a:xfrm>
            <a:off x="4691600" y="6371583"/>
            <a:ext cx="42228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660C"/>
              </a:buClr>
              <a:buSzPts val="1400"/>
              <a:buFont typeface="Roboto"/>
              <a:buChar char="★"/>
            </a:pPr>
            <a:r>
              <a:rPr b="1" lang="en">
                <a:solidFill>
                  <a:srgbClr val="FF660C"/>
                </a:solidFill>
                <a:latin typeface="Roboto"/>
                <a:ea typeface="Roboto"/>
                <a:cs typeface="Roboto"/>
                <a:sym typeface="Roboto"/>
              </a:rPr>
              <a:t>What would the </a:t>
            </a:r>
            <a:r>
              <a:rPr b="1" lang="en">
                <a:solidFill>
                  <a:srgbClr val="FF660C"/>
                </a:solidFill>
                <a:latin typeface="Roboto"/>
                <a:ea typeface="Roboto"/>
                <a:cs typeface="Roboto"/>
                <a:sym typeface="Roboto"/>
              </a:rPr>
              <a:t>equation</a:t>
            </a:r>
            <a:r>
              <a:rPr b="1" lang="en">
                <a:solidFill>
                  <a:srgbClr val="FF660C"/>
                </a:solidFill>
                <a:latin typeface="Roboto"/>
                <a:ea typeface="Roboto"/>
                <a:cs typeface="Roboto"/>
                <a:sym typeface="Roboto"/>
              </a:rPr>
              <a:t> for N-type be?</a:t>
            </a:r>
            <a:endParaRPr b="1">
              <a:solidFill>
                <a:srgbClr val="FF660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7" name="Google Shape;107;p17"/>
          <p:cNvPicPr preferRelativeResize="0"/>
          <p:nvPr/>
        </p:nvPicPr>
        <p:blipFill rotWithShape="1">
          <a:blip r:embed="rId5">
            <a:alphaModFix/>
          </a:blip>
          <a:srcRect b="49176" l="47695" r="10561" t="3903"/>
          <a:stretch/>
        </p:blipFill>
        <p:spPr>
          <a:xfrm>
            <a:off x="7902775" y="1921480"/>
            <a:ext cx="1125150" cy="66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/>
          <p:nvPr>
            <p:ph type="title"/>
          </p:nvPr>
        </p:nvSpPr>
        <p:spPr>
          <a:xfrm>
            <a:off x="311725" y="667900"/>
            <a:ext cx="8520600" cy="83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Mobility and electron density  </a:t>
            </a:r>
            <a:endParaRPr/>
          </a:p>
        </p:txBody>
      </p:sp>
      <p:pic>
        <p:nvPicPr>
          <p:cNvPr id="113" name="Google Shape;11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" y="1784810"/>
            <a:ext cx="2977800" cy="361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25525" y="2333275"/>
            <a:ext cx="4791625" cy="11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8"/>
          <p:cNvSpPr txBox="1"/>
          <p:nvPr/>
        </p:nvSpPr>
        <p:spPr>
          <a:xfrm>
            <a:off x="4269375" y="1784800"/>
            <a:ext cx="4490700" cy="4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660C"/>
                </a:solidFill>
                <a:latin typeface="Roboto"/>
                <a:ea typeface="Roboto"/>
                <a:cs typeface="Roboto"/>
                <a:sym typeface="Roboto"/>
              </a:rPr>
              <a:t>Note: </a:t>
            </a:r>
            <a:r>
              <a:rPr b="1" lang="en" sz="1800">
                <a:solidFill>
                  <a:srgbClr val="FF660C"/>
                </a:solidFill>
                <a:latin typeface="Roboto"/>
                <a:ea typeface="Roboto"/>
                <a:cs typeface="Roboto"/>
                <a:sym typeface="Roboto"/>
              </a:rPr>
              <a:t>Electron mobility is faster!</a:t>
            </a:r>
            <a:endParaRPr b="1" sz="1800">
              <a:solidFill>
                <a:srgbClr val="FF660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6" name="Google Shape;116;p18"/>
          <p:cNvSpPr txBox="1"/>
          <p:nvPr/>
        </p:nvSpPr>
        <p:spPr>
          <a:xfrm>
            <a:off x="0" y="5397475"/>
            <a:ext cx="3451200" cy="8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Roboto"/>
                <a:ea typeface="Roboto"/>
                <a:cs typeface="Roboto"/>
                <a:sym typeface="Roboto"/>
              </a:rPr>
              <a:t>Pay attention to the placement of the fermi level “Ef” </a:t>
            </a:r>
            <a:endParaRPr b="1" sz="18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7" name="Google Shape;117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30025" y="3899200"/>
            <a:ext cx="2977801" cy="2817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/>
          <p:nvPr>
            <p:ph type="title"/>
          </p:nvPr>
        </p:nvSpPr>
        <p:spPr>
          <a:xfrm>
            <a:off x="311725" y="667900"/>
            <a:ext cx="8520600" cy="83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DOPANT BASICS: N-type</a:t>
            </a:r>
            <a:endParaRPr/>
          </a:p>
        </p:txBody>
      </p:sp>
      <p:pic>
        <p:nvPicPr>
          <p:cNvPr id="123" name="Google Shape;123;p19"/>
          <p:cNvPicPr preferRelativeResize="0"/>
          <p:nvPr/>
        </p:nvPicPr>
        <p:blipFill rotWithShape="1">
          <a:blip r:embed="rId3">
            <a:alphaModFix/>
          </a:blip>
          <a:srcRect b="0" l="0" r="68590" t="0"/>
          <a:stretch/>
        </p:blipFill>
        <p:spPr>
          <a:xfrm>
            <a:off x="40125" y="1761226"/>
            <a:ext cx="3321901" cy="429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93375" y="4545125"/>
            <a:ext cx="2509399" cy="223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78885" y="5156549"/>
            <a:ext cx="1890015" cy="151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45125" y="1851650"/>
            <a:ext cx="4255000" cy="269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 txBox="1"/>
          <p:nvPr>
            <p:ph type="title"/>
          </p:nvPr>
        </p:nvSpPr>
        <p:spPr>
          <a:xfrm>
            <a:off x="311725" y="667900"/>
            <a:ext cx="8520600" cy="83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DOPANT BASICS:</a:t>
            </a:r>
            <a:r>
              <a:rPr lang="en"/>
              <a:t> P-type</a:t>
            </a:r>
            <a:endParaRPr/>
          </a:p>
        </p:txBody>
      </p:sp>
      <p:pic>
        <p:nvPicPr>
          <p:cNvPr id="132" name="Google Shape;13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721050"/>
            <a:ext cx="3429000" cy="4128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37225" y="1721050"/>
            <a:ext cx="4111672" cy="252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0"/>
          <p:cNvPicPr preferRelativeResize="0"/>
          <p:nvPr/>
        </p:nvPicPr>
        <p:blipFill rotWithShape="1">
          <a:blip r:embed="rId5">
            <a:alphaModFix/>
          </a:blip>
          <a:srcRect b="0" l="-2796" r="0" t="0"/>
          <a:stretch/>
        </p:blipFill>
        <p:spPr>
          <a:xfrm>
            <a:off x="5947175" y="4375700"/>
            <a:ext cx="2586550" cy="2243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28989" y="5849550"/>
            <a:ext cx="2516171" cy="95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1"/>
          <p:cNvSpPr txBox="1"/>
          <p:nvPr>
            <p:ph type="title"/>
          </p:nvPr>
        </p:nvSpPr>
        <p:spPr>
          <a:xfrm>
            <a:off x="311700" y="297200"/>
            <a:ext cx="8520600" cy="83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 how do dopants translate to electrical properties?</a:t>
            </a:r>
            <a:endParaRPr/>
          </a:p>
        </p:txBody>
      </p:sp>
      <p:sp>
        <p:nvSpPr>
          <p:cNvPr id="141" name="Google Shape;141;p21"/>
          <p:cNvSpPr txBox="1"/>
          <p:nvPr/>
        </p:nvSpPr>
        <p:spPr>
          <a:xfrm>
            <a:off x="311700" y="1978800"/>
            <a:ext cx="6814800" cy="454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Higher dopant concentration = MORE carriers (electrons or holes)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Higher conductivity leads to lower resistivity 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N-type silicon has lower resistivity than p-type silicon at the same dopant concentration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○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Why do you think this is?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Wait there’s more!!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