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5143500" cx="9144000"/>
  <p:notesSz cx="6858000" cy="9144000"/>
  <p:embeddedFontLst>
    <p:embeddedFont>
      <p:font typeface="Roboto"/>
      <p:regular r:id="rId45"/>
      <p:bold r:id="rId46"/>
      <p:italic r:id="rId47"/>
      <p:boldItalic r:id="rId48"/>
    </p:embeddedFont>
    <p:embeddedFont>
      <p:font typeface="Lato"/>
      <p:regular r:id="rId49"/>
      <p:bold r:id="rId50"/>
      <p:italic r:id="rId51"/>
      <p:boldItalic r:id="rId52"/>
    </p:embeddedFont>
    <p:embeddedFont>
      <p:font typeface="Merriweather"/>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Roboto-bold.fntdata"/><Relationship Id="rId45"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boldItalic.fntdata"/><Relationship Id="rId47" Type="http://schemas.openxmlformats.org/officeDocument/2006/relationships/font" Target="fonts/Roboto-italic.fntdata"/><Relationship Id="rId49" Type="http://schemas.openxmlformats.org/officeDocument/2006/relationships/font" Target="fonts/Lato-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Lato-italic.fntdata"/><Relationship Id="rId50" Type="http://schemas.openxmlformats.org/officeDocument/2006/relationships/font" Target="fonts/Lato-bold.fntdata"/><Relationship Id="rId53" Type="http://schemas.openxmlformats.org/officeDocument/2006/relationships/font" Target="fonts/Merriweather-regular.fntdata"/><Relationship Id="rId52" Type="http://schemas.openxmlformats.org/officeDocument/2006/relationships/font" Target="fonts/Lato-boldItalic.fntdata"/><Relationship Id="rId11" Type="http://schemas.openxmlformats.org/officeDocument/2006/relationships/slide" Target="slides/slide6.xml"/><Relationship Id="rId55" Type="http://schemas.openxmlformats.org/officeDocument/2006/relationships/font" Target="fonts/Merriweather-italic.fntdata"/><Relationship Id="rId10" Type="http://schemas.openxmlformats.org/officeDocument/2006/relationships/slide" Target="slides/slide5.xml"/><Relationship Id="rId54" Type="http://schemas.openxmlformats.org/officeDocument/2006/relationships/font" Target="fonts/Merriweather-bold.fntdata"/><Relationship Id="rId13" Type="http://schemas.openxmlformats.org/officeDocument/2006/relationships/slide" Target="slides/slide8.xml"/><Relationship Id="rId12" Type="http://schemas.openxmlformats.org/officeDocument/2006/relationships/slide" Target="slides/slide7.xml"/><Relationship Id="rId56" Type="http://schemas.openxmlformats.org/officeDocument/2006/relationships/font" Target="fonts/Merriweather-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6e89e3ba61_2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6e89e3ba61_2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6e89e3ba61_2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6e89e3ba61_2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6e89e3ba61_2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6e89e3ba61_2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6e89e3ba61_2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6e89e3ba61_2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Edge Bead:</a:t>
            </a:r>
            <a:endParaRPr/>
          </a:p>
          <a:p>
            <a:pPr indent="0" lvl="0" marL="0" rtl="0" algn="l">
              <a:spcBef>
                <a:spcPts val="0"/>
              </a:spcBef>
              <a:spcAft>
                <a:spcPts val="0"/>
              </a:spcAft>
              <a:buNone/>
            </a:pPr>
            <a:r>
              <a:rPr lang="en"/>
              <a:t>-Residual ridge in resist at the edge of wafer</a:t>
            </a:r>
            <a:endParaRPr/>
          </a:p>
          <a:p>
            <a:pPr indent="0" lvl="0" marL="0" rtl="0" algn="l">
              <a:spcBef>
                <a:spcPts val="0"/>
              </a:spcBef>
              <a:spcAft>
                <a:spcPts val="0"/>
              </a:spcAft>
              <a:buNone/>
            </a:pPr>
            <a:r>
              <a:rPr lang="en"/>
              <a:t>-20-30X the nominal thickness of the resist</a:t>
            </a:r>
            <a:endParaRPr/>
          </a:p>
          <a:p>
            <a:pPr indent="0" lvl="0" marL="0" rtl="0" algn="l">
              <a:spcBef>
                <a:spcPts val="0"/>
              </a:spcBef>
              <a:spcAft>
                <a:spcPts val="0"/>
              </a:spcAft>
              <a:buNone/>
            </a:pPr>
            <a:r>
              <a:rPr lang="en"/>
              <a:t>-radius on wafer edge reduces the edge beat height </a:t>
            </a:r>
            <a:endParaRPr/>
          </a:p>
          <a:p>
            <a:pPr indent="0" lvl="0" marL="0" rtl="0" algn="l">
              <a:spcBef>
                <a:spcPts val="0"/>
              </a:spcBef>
              <a:spcAft>
                <a:spcPts val="0"/>
              </a:spcAft>
              <a:buNone/>
            </a:pPr>
            <a:r>
              <a:rPr lang="en"/>
              <a:t>-non </a:t>
            </a:r>
            <a:r>
              <a:rPr lang="en"/>
              <a:t>circular</a:t>
            </a:r>
            <a:r>
              <a:rPr lang="en"/>
              <a:t> wafer increase edge bead height </a:t>
            </a:r>
            <a:endParaRPr/>
          </a:p>
          <a:p>
            <a:pPr indent="0" lvl="0" marL="0" rtl="0" algn="l">
              <a:spcBef>
                <a:spcPts val="0"/>
              </a:spcBef>
              <a:spcAft>
                <a:spcPts val="0"/>
              </a:spcAft>
              <a:buNone/>
            </a:pPr>
            <a:r>
              <a:rPr lang="en"/>
              <a:t>-edge beat removers are solvents spun on after resist coating and will partially dissolve away the edge bead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Striations:</a:t>
            </a:r>
            <a:endParaRPr/>
          </a:p>
          <a:p>
            <a:pPr indent="0" lvl="0" marL="0" rtl="0" algn="l">
              <a:spcBef>
                <a:spcPts val="0"/>
              </a:spcBef>
              <a:spcAft>
                <a:spcPts val="0"/>
              </a:spcAft>
              <a:buNone/>
            </a:pPr>
            <a:r>
              <a:rPr lang="en"/>
              <a:t>-~30 nm variations in resist thickness due to </a:t>
            </a:r>
            <a:r>
              <a:rPr lang="en"/>
              <a:t>non uniform</a:t>
            </a:r>
            <a:r>
              <a:rPr lang="en"/>
              <a:t> drying of solvent during spin coating </a:t>
            </a:r>
            <a:endParaRPr/>
          </a:p>
          <a:p>
            <a:pPr indent="0" lvl="0" marL="0" rtl="0" algn="l">
              <a:spcBef>
                <a:spcPts val="0"/>
              </a:spcBef>
              <a:spcAft>
                <a:spcPts val="0"/>
              </a:spcAft>
              <a:buNone/>
            </a:pPr>
            <a:r>
              <a:rPr lang="en"/>
              <a:t>-~80-100 mm </a:t>
            </a:r>
            <a:r>
              <a:rPr lang="en"/>
              <a:t>periodicity</a:t>
            </a:r>
            <a:r>
              <a:rPr lang="en"/>
              <a:t>, radially out from center of wafer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Streaks:</a:t>
            </a:r>
            <a:endParaRPr/>
          </a:p>
          <a:p>
            <a:pPr indent="0" lvl="0" marL="0" rtl="0" algn="l">
              <a:spcBef>
                <a:spcPts val="0"/>
              </a:spcBef>
              <a:spcAft>
                <a:spcPts val="0"/>
              </a:spcAft>
              <a:buNone/>
            </a:pPr>
            <a:r>
              <a:rPr lang="en"/>
              <a:t>-radial patterns caused by hard particles whose diameter are greater than </a:t>
            </a:r>
            <a:r>
              <a:rPr lang="en"/>
              <a:t>resist</a:t>
            </a:r>
            <a:r>
              <a:rPr lang="en"/>
              <a:t> thickness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6e89e3ba61_2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6e89e3ba61_2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6e89e3ba61_2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6e89e3ba61_2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6e89e3ba61_2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6e89e3ba61_2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6e89e3ba61_2_7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6e89e3ba61_2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80"/>
                </a:solidFill>
                <a:highlight>
                  <a:srgbClr val="FFFFFF"/>
                </a:highlight>
                <a:latin typeface="Verdana"/>
                <a:ea typeface="Verdana"/>
                <a:cs typeface="Verdana"/>
                <a:sym typeface="Verdana"/>
              </a:rPr>
              <a:t>The chromium layer inside the photomask provides an opaque and mechanically strong layer to prevent light penetration through the mask.</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6e89e3ba61_2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6e89e3ba61_2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-Projection systems give the ability to change the reproduction ratio (mask size to printed pattern size)</a:t>
            </a:r>
            <a:endParaRPr/>
          </a:p>
          <a:p>
            <a:pPr indent="0" lvl="0" marL="0" rtl="0" algn="l">
              <a:spcBef>
                <a:spcPts val="0"/>
              </a:spcBef>
              <a:spcAft>
                <a:spcPts val="0"/>
              </a:spcAft>
              <a:buNone/>
            </a:pPr>
            <a:r>
              <a:rPr lang="en"/>
              <a:t>-Going to 10:1 </a:t>
            </a:r>
            <a:r>
              <a:rPr lang="en"/>
              <a:t>reduction</a:t>
            </a:r>
            <a:r>
              <a:rPr lang="en"/>
              <a:t> allows larger size patterns on the mask which is more robust to mask defects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6e89e3ba61_2_16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6e89e3ba61_2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g6e89e3ba6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6e89e3ba6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6e89e3ba61_2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6e89e3ba61_2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Goes through resist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6e89e3ba61_2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6e89e3ba61_2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6e89e3ba61_2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6e89e3ba61_2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6e89e3ba61_2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6e89e3ba61_2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6e89e3ba61_2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6e89e3ba61_2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Goes through oxide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6e89e3ba61_2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6e89e3ba61_2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6e89e3ba61_2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6e89e3ba61_2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Plasma - A partially ionized gas with equal numbers of positive and negative particles. Overall the plasma remains electrically neutral.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Ions typically don’t etch, radicals do. Ions affect the process by energetic (physical) bombarding of the surface, influencing the chemical processes of etching.</a:t>
            </a:r>
            <a:endParaRPr/>
          </a:p>
          <a:p>
            <a:pPr indent="0" lvl="0" marL="0" rtl="0" algn="l">
              <a:spcBef>
                <a:spcPts val="0"/>
              </a:spcBef>
              <a:spcAft>
                <a:spcPts val="0"/>
              </a:spcAft>
              <a:buNone/>
            </a:pPr>
            <a:r>
              <a:rPr lang="en"/>
              <a:t>Radicals are responsible for the dry etching process. They are chemically active and react with the surfaces to produce volatile products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plasma hits the silicon wafer with high energy to knock-off the Si atoms on the surface. </a:t>
            </a:r>
            <a:endParaRPr/>
          </a:p>
          <a:p>
            <a:pPr indent="0" lvl="0" marL="0" rtl="0" algn="l">
              <a:spcBef>
                <a:spcPts val="0"/>
              </a:spcBef>
              <a:spcAft>
                <a:spcPts val="0"/>
              </a:spcAft>
              <a:buNone/>
            </a:pPr>
            <a:r>
              <a:rPr lang="en"/>
              <a:t>(a) The plasma atoms hitting the surface. </a:t>
            </a:r>
            <a:endParaRPr/>
          </a:p>
          <a:p>
            <a:pPr indent="0" lvl="0" marL="0" rtl="0" algn="l">
              <a:spcBef>
                <a:spcPts val="0"/>
              </a:spcBef>
              <a:spcAft>
                <a:spcPts val="0"/>
              </a:spcAft>
              <a:buNone/>
            </a:pPr>
            <a:r>
              <a:rPr lang="en"/>
              <a:t>(b) The silicon atoms being evaporated off from the surface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Google Shape;265;g6e89e3ba61_2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6e89e3ba61_2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Process of a reactive ion interacting with the silicon surface.</a:t>
            </a:r>
            <a:endParaRPr/>
          </a:p>
          <a:p>
            <a:pPr indent="0" lvl="0" marL="0" rtl="0" algn="l">
              <a:spcBef>
                <a:spcPts val="0"/>
              </a:spcBef>
              <a:spcAft>
                <a:spcPts val="0"/>
              </a:spcAft>
              <a:buNone/>
            </a:pPr>
            <a:r>
              <a:rPr lang="en"/>
              <a:t>(a) The interaction between the reactive ion and the silicon atom. </a:t>
            </a:r>
            <a:endParaRPr/>
          </a:p>
          <a:p>
            <a:pPr indent="0" lvl="0" marL="0" rtl="0" algn="l">
              <a:spcBef>
                <a:spcPts val="0"/>
              </a:spcBef>
              <a:spcAft>
                <a:spcPts val="0"/>
              </a:spcAft>
              <a:buNone/>
            </a:pPr>
            <a:r>
              <a:rPr lang="en"/>
              <a:t>(b) A bond between the reactive ion and the silicon atom then chemically remove the silicon atoms from the surface.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Some of the ions that are used in chemical dry etching is tetrafluoromethane (CH4), sulfur hexafluoride (SF6), nitrogen trifluoride (NF3), chlorine gas (Cl2), or fluorine (F2).</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6e89e3ba61_2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6e89e3ba61_2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RIE process. This process involves both physical and chemical reactions to etch off the silicon.</a:t>
            </a:r>
            <a:endParaRPr/>
          </a:p>
          <a:p>
            <a:pPr indent="0" lvl="0" marL="0" rtl="0" algn="l">
              <a:spcBef>
                <a:spcPts val="0"/>
              </a:spcBef>
              <a:spcAft>
                <a:spcPts val="0"/>
              </a:spcAft>
              <a:buNone/>
            </a:pPr>
            <a:r>
              <a:rPr lang="en"/>
              <a:t>In the RIE-process, cations are produced from reactive gases which are accelerated with high energy to the substrate and chemically react with the silicon. The typical RIE gasses for Si are CF4, SF6 and BCl2 + Cl2</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6e89e3ba61_2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6e89e3ba61_2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6e89e3ba61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6e89e3ba61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6e89e3ba61_2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6e89e3ba61_2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None/>
            </a:pPr>
            <a:r>
              <a:rPr lang="en" sz="1200">
                <a:latin typeface="Calibri"/>
                <a:ea typeface="Calibri"/>
                <a:cs typeface="Calibri"/>
                <a:sym typeface="Calibri"/>
              </a:rPr>
              <a:t>nswer: Many etch steps have “etch-stop” layer underneath that has very low etch rate to the etch chemistry introduced, but some etches are simply timed based on known etch rates</a:t>
            </a:r>
            <a:endParaRPr sz="1200">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6e89e3ba61_2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6e89e3ba61_2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6e89e3ba61_2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6e89e3ba61_2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g6e89e3ba61_2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6e89e3ba61_2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6e89e3ba61_2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6e89e3ba61_2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method used extend the capability of ArF (193nm) photolithography systems to smaller technology nodes is to adopt water immersion based systems.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-Water sits between the optical lens and the wafer.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increases the index of refraction from n=1 (air) to n=1.44 (water), improving the resolution.</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g6e89e3ba61_2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6e89e3ba61_2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method used extend the capability of ArF (193nm) photolithography systems to smaller technology nodes is to adopt water immersion based systems.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-Water sits between the optical lens and the wafer.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increases the index of refraction from n=1 (air) to n=1.44 (water), improving the resolution.</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g6e89e3ba61_2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6e89e3ba61_2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193nm immersion lithography has been extended to the 7 nm technology node thanks to the extensive use of pitch splitting.</a:t>
            </a:r>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6e89e3ba61_2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6e89e3ba61_2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Extra mask to cut or “slice through” patterns </a:t>
            </a:r>
            <a:endParaRPr/>
          </a:p>
          <a:p>
            <a:pPr indent="0" lvl="0" marL="0" rtl="0" algn="l">
              <a:spcBef>
                <a:spcPts val="0"/>
              </a:spcBef>
              <a:spcAft>
                <a:spcPts val="0"/>
              </a:spcAft>
              <a:buNone/>
            </a:pPr>
            <a:r>
              <a:rPr lang="en"/>
              <a:t>• Significantly reduces end-to-end spacing for are</a:t>
            </a:r>
            <a:endParaRPr/>
          </a:p>
          <a:p>
            <a:pPr indent="0" lvl="0" marL="0" rtl="0" algn="l">
              <a:spcBef>
                <a:spcPts val="0"/>
              </a:spcBef>
              <a:spcAft>
                <a:spcPts val="0"/>
              </a:spcAft>
              <a:buNone/>
            </a:pPr>
            <a:r>
              <a:rPr lang="en" sz="1200">
                <a:latin typeface="Calibri"/>
                <a:ea typeface="Calibri"/>
                <a:cs typeface="Calibri"/>
                <a:sym typeface="Calibri"/>
              </a:rPr>
              <a:t>alignment challenge between line and cut masks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6e89e3ba61_2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6e89e3ba61_2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g6e89e3ba61_2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6e89e3ba61_2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g6e89e3ba61_2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6e89e3ba61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6e89e3ba61_2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6e89e3ba61_2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6e89e3ba61_2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6e89e3ba61_2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Google Shape;105;g6e89e3ba61_2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6e89e3ba61_2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6e89e3ba61_2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6e89e3ba61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6e89e3ba61_2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6e89e3ba61_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1" name="Google Shape;11;p2"/>
          <p:cNvSpPr txBox="1"/>
          <p:nvPr>
            <p:ph type="ctrTitle"/>
          </p:nvPr>
        </p:nvSpPr>
        <p:spPr>
          <a:xfrm>
            <a:off x="311700" y="539725"/>
            <a:ext cx="8520600" cy="12825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2" name="Google Shape;12;p2"/>
          <p:cNvSpPr txBox="1"/>
          <p:nvPr>
            <p:ph idx="1" type="subTitle"/>
          </p:nvPr>
        </p:nvSpPr>
        <p:spPr>
          <a:xfrm>
            <a:off x="311700" y="1878560"/>
            <a:ext cx="4242600" cy="7383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4" name="Google Shape;14;p2"/>
          <p:cNvPicPr preferRelativeResize="0"/>
          <p:nvPr/>
        </p:nvPicPr>
        <p:blipFill>
          <a:blip r:embed="rId2">
            <a:alphaModFix/>
          </a:blip>
          <a:stretch>
            <a:fillRect/>
          </a:stretch>
        </p:blipFill>
        <p:spPr>
          <a:xfrm>
            <a:off x="7209475" y="3380723"/>
            <a:ext cx="1622827" cy="1622850"/>
          </a:xfrm>
          <a:prstGeom prst="rect">
            <a:avLst/>
          </a:prstGeom>
          <a:noFill/>
          <a:ln>
            <a:noFill/>
          </a:ln>
        </p:spPr>
      </p:pic>
      <p:sp>
        <p:nvSpPr>
          <p:cNvPr id="15" name="Google Shape;15;p2"/>
          <p:cNvSpPr txBox="1"/>
          <p:nvPr/>
        </p:nvSpPr>
        <p:spPr>
          <a:xfrm>
            <a:off x="4457525" y="3380713"/>
            <a:ext cx="2834400" cy="128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Roboto"/>
                <a:ea typeface="Roboto"/>
                <a:cs typeface="Roboto"/>
                <a:sym typeface="Roboto"/>
              </a:rPr>
              <a:t>S</a:t>
            </a:r>
            <a:r>
              <a:rPr lang="en" sz="2400">
                <a:solidFill>
                  <a:srgbClr val="FF660C"/>
                </a:solidFill>
                <a:latin typeface="Roboto"/>
                <a:ea typeface="Roboto"/>
                <a:cs typeface="Roboto"/>
                <a:sym typeface="Roboto"/>
              </a:rPr>
              <a:t>emiconductor</a:t>
            </a:r>
            <a:r>
              <a:rPr lang="en" sz="2400">
                <a:solidFill>
                  <a:srgbClr val="B45705"/>
                </a:solidFill>
                <a:latin typeface="Roboto"/>
                <a:ea typeface="Roboto"/>
                <a:cs typeface="Roboto"/>
                <a:sym typeface="Roboto"/>
              </a:rPr>
              <a:t> </a:t>
            </a:r>
            <a:endParaRPr sz="2400">
              <a:solidFill>
                <a:srgbClr val="B45705"/>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C</a:t>
            </a:r>
            <a:r>
              <a:rPr lang="en" sz="2400">
                <a:solidFill>
                  <a:srgbClr val="FF660C"/>
                </a:solidFill>
                <a:latin typeface="Roboto"/>
                <a:ea typeface="Roboto"/>
                <a:cs typeface="Roboto"/>
                <a:sym typeface="Roboto"/>
              </a:rPr>
              <a:t>areer</a:t>
            </a:r>
            <a:endParaRPr sz="2400">
              <a:solidFill>
                <a:srgbClr val="FF660C"/>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R</a:t>
            </a:r>
            <a:r>
              <a:rPr lang="en" sz="2400">
                <a:solidFill>
                  <a:srgbClr val="FF660C"/>
                </a:solidFill>
                <a:latin typeface="Roboto"/>
                <a:ea typeface="Roboto"/>
                <a:cs typeface="Roboto"/>
                <a:sym typeface="Roboto"/>
              </a:rPr>
              <a:t>eadiness</a:t>
            </a:r>
            <a:r>
              <a:rPr lang="en" sz="2400">
                <a:solidFill>
                  <a:srgbClr val="FF9900"/>
                </a:solidFill>
                <a:latin typeface="Roboto"/>
                <a:ea typeface="Roboto"/>
                <a:cs typeface="Roboto"/>
                <a:sym typeface="Roboto"/>
              </a:rPr>
              <a:t> </a:t>
            </a:r>
            <a:endParaRPr sz="2400">
              <a:solidFill>
                <a:srgbClr val="FF9900"/>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O</a:t>
            </a:r>
            <a:r>
              <a:rPr lang="en" sz="2400">
                <a:solidFill>
                  <a:srgbClr val="FF660C"/>
                </a:solidFill>
                <a:latin typeface="Roboto"/>
                <a:ea typeface="Roboto"/>
                <a:cs typeface="Roboto"/>
                <a:sym typeface="Roboto"/>
              </a:rPr>
              <a:t>rganization </a:t>
            </a:r>
            <a:endParaRPr sz="2400">
              <a:solidFill>
                <a:srgbClr val="FF660C"/>
              </a:solidFill>
              <a:latin typeface="Roboto"/>
              <a:ea typeface="Roboto"/>
              <a:cs typeface="Roboto"/>
              <a:sym typeface="Roboto"/>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56" name="Shape 56"/>
        <p:cNvGrpSpPr/>
        <p:nvPr/>
      </p:nvGrpSpPr>
      <p:grpSpPr>
        <a:xfrm>
          <a:off x="0" y="0"/>
          <a:ext cx="0" cy="0"/>
          <a:chOff x="0" y="0"/>
          <a:chExt cx="0" cy="0"/>
        </a:xfrm>
      </p:grpSpPr>
      <p:sp>
        <p:nvSpPr>
          <p:cNvPr id="57" name="Google Shape;57;p11"/>
          <p:cNvSpPr txBox="1"/>
          <p:nvPr>
            <p:ph hasCustomPrompt="1" type="title"/>
          </p:nvPr>
        </p:nvSpPr>
        <p:spPr>
          <a:xfrm>
            <a:off x="311750" y="831175"/>
            <a:ext cx="5334900" cy="12447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8" name="Google Shape;58;p11"/>
          <p:cNvSpPr txBox="1"/>
          <p:nvPr>
            <p:ph idx="1" type="body"/>
          </p:nvPr>
        </p:nvSpPr>
        <p:spPr>
          <a:xfrm>
            <a:off x="311700" y="2121425"/>
            <a:ext cx="5334900" cy="9426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1600"/>
              </a:spcBef>
              <a:spcAft>
                <a:spcPts val="0"/>
              </a:spcAft>
              <a:buClr>
                <a:schemeClr val="accent2"/>
              </a:buClr>
              <a:buSzPts val="1100"/>
              <a:buChar char="○"/>
              <a:defRPr>
                <a:solidFill>
                  <a:schemeClr val="accent2"/>
                </a:solidFill>
              </a:defRPr>
            </a:lvl2pPr>
            <a:lvl3pPr indent="-298450" lvl="2" marL="1371600">
              <a:spcBef>
                <a:spcPts val="1600"/>
              </a:spcBef>
              <a:spcAft>
                <a:spcPts val="0"/>
              </a:spcAft>
              <a:buClr>
                <a:schemeClr val="accent2"/>
              </a:buClr>
              <a:buSzPts val="1100"/>
              <a:buChar char="■"/>
              <a:defRPr>
                <a:solidFill>
                  <a:schemeClr val="accent2"/>
                </a:solidFill>
              </a:defRPr>
            </a:lvl3pPr>
            <a:lvl4pPr indent="-298450" lvl="3" marL="1828800">
              <a:spcBef>
                <a:spcPts val="1600"/>
              </a:spcBef>
              <a:spcAft>
                <a:spcPts val="0"/>
              </a:spcAft>
              <a:buClr>
                <a:schemeClr val="accent2"/>
              </a:buClr>
              <a:buSzPts val="1100"/>
              <a:buChar char="●"/>
              <a:defRPr>
                <a:solidFill>
                  <a:schemeClr val="accent2"/>
                </a:solidFill>
              </a:defRPr>
            </a:lvl4pPr>
            <a:lvl5pPr indent="-298450" lvl="4" marL="2286000">
              <a:spcBef>
                <a:spcPts val="1600"/>
              </a:spcBef>
              <a:spcAft>
                <a:spcPts val="0"/>
              </a:spcAft>
              <a:buClr>
                <a:schemeClr val="accent2"/>
              </a:buClr>
              <a:buSzPts val="1100"/>
              <a:buChar char="○"/>
              <a:defRPr>
                <a:solidFill>
                  <a:schemeClr val="accent2"/>
                </a:solidFill>
              </a:defRPr>
            </a:lvl5pPr>
            <a:lvl6pPr indent="-298450" lvl="5" marL="2743200">
              <a:spcBef>
                <a:spcPts val="1600"/>
              </a:spcBef>
              <a:spcAft>
                <a:spcPts val="0"/>
              </a:spcAft>
              <a:buClr>
                <a:schemeClr val="accent2"/>
              </a:buClr>
              <a:buSzPts val="1100"/>
              <a:buChar char="■"/>
              <a:defRPr>
                <a:solidFill>
                  <a:schemeClr val="accent2"/>
                </a:solidFill>
              </a:defRPr>
            </a:lvl6pPr>
            <a:lvl7pPr indent="-298450" lvl="6" marL="3200400">
              <a:spcBef>
                <a:spcPts val="1600"/>
              </a:spcBef>
              <a:spcAft>
                <a:spcPts val="0"/>
              </a:spcAft>
              <a:buClr>
                <a:schemeClr val="accent2"/>
              </a:buClr>
              <a:buSzPts val="1100"/>
              <a:buChar char="●"/>
              <a:defRPr>
                <a:solidFill>
                  <a:schemeClr val="accent2"/>
                </a:solidFill>
              </a:defRPr>
            </a:lvl7pPr>
            <a:lvl8pPr indent="-298450" lvl="7" marL="3657600">
              <a:spcBef>
                <a:spcPts val="1600"/>
              </a:spcBef>
              <a:spcAft>
                <a:spcPts val="0"/>
              </a:spcAft>
              <a:buClr>
                <a:schemeClr val="accent2"/>
              </a:buClr>
              <a:buSzPts val="1100"/>
              <a:buChar char="○"/>
              <a:defRPr>
                <a:solidFill>
                  <a:schemeClr val="accent2"/>
                </a:solidFill>
              </a:defRPr>
            </a:lvl8pPr>
            <a:lvl9pPr indent="-298450" lvl="8" marL="4114800">
              <a:spcBef>
                <a:spcPts val="1600"/>
              </a:spcBef>
              <a:spcAft>
                <a:spcPts val="1600"/>
              </a:spcAft>
              <a:buClr>
                <a:schemeClr val="accent2"/>
              </a:buClr>
              <a:buSzPts val="1100"/>
              <a:buChar char="■"/>
              <a:defRPr>
                <a:solidFill>
                  <a:schemeClr val="accent2"/>
                </a:solidFill>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3"/>
        </a:solidFill>
      </p:bgPr>
    </p:bg>
    <p:spTree>
      <p:nvGrpSpPr>
        <p:cNvPr id="16" name="Shape 16"/>
        <p:cNvGrpSpPr/>
        <p:nvPr/>
      </p:nvGrpSpPr>
      <p:grpSpPr>
        <a:xfrm>
          <a:off x="0" y="0"/>
          <a:ext cx="0" cy="0"/>
          <a:chOff x="0" y="0"/>
          <a:chExt cx="0" cy="0"/>
        </a:xfrm>
      </p:grpSpPr>
      <p:sp>
        <p:nvSpPr>
          <p:cNvPr id="17" name="Google Shape;17;p3"/>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8" name="Google Shape;18;p3"/>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9" name="Google Shape;19;p3"/>
          <p:cNvSpPr txBox="1"/>
          <p:nvPr>
            <p:ph type="title"/>
          </p:nvPr>
        </p:nvSpPr>
        <p:spPr>
          <a:xfrm>
            <a:off x="311700" y="539725"/>
            <a:ext cx="8520600" cy="12825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1" name="Shape 21"/>
        <p:cNvGrpSpPr/>
        <p:nvPr/>
      </p:nvGrpSpPr>
      <p:grpSpPr>
        <a:xfrm>
          <a:off x="0" y="0"/>
          <a:ext cx="0" cy="0"/>
          <a:chOff x="0" y="0"/>
          <a:chExt cx="0" cy="0"/>
        </a:xfrm>
      </p:grpSpPr>
      <p:sp>
        <p:nvSpPr>
          <p:cNvPr id="22" name="Google Shape;22;p4"/>
          <p:cNvSpPr/>
          <p:nvPr/>
        </p:nvSpPr>
        <p:spPr>
          <a:xfrm>
            <a:off x="0" y="0"/>
            <a:ext cx="431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4"/>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24" name="Google Shape;24;p4"/>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25" name="Google Shape;25;p4"/>
          <p:cNvSpPr txBox="1"/>
          <p:nvPr>
            <p:ph type="title"/>
          </p:nvPr>
        </p:nvSpPr>
        <p:spPr>
          <a:xfrm>
            <a:off x="311725" y="500925"/>
            <a:ext cx="3706500" cy="2508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6" name="Google Shape;26;p4"/>
          <p:cNvSpPr txBox="1"/>
          <p:nvPr>
            <p:ph idx="1" type="body"/>
          </p:nvPr>
        </p:nvSpPr>
        <p:spPr>
          <a:xfrm>
            <a:off x="4644675" y="500925"/>
            <a:ext cx="4166400" cy="40986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27" name="Google Shape;27;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8" name="Shape 28"/>
        <p:cNvGrpSpPr/>
        <p:nvPr/>
      </p:nvGrpSpPr>
      <p:grpSpPr>
        <a:xfrm>
          <a:off x="0" y="0"/>
          <a:ext cx="0" cy="0"/>
          <a:chOff x="0" y="0"/>
          <a:chExt cx="0" cy="0"/>
        </a:xfrm>
      </p:grpSpPr>
      <p:sp>
        <p:nvSpPr>
          <p:cNvPr id="29" name="Google Shape;29;p5"/>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5"/>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1" name="Google Shape;31;p5"/>
          <p:cNvSpPr txBox="1"/>
          <p:nvPr>
            <p:ph idx="1" type="body"/>
          </p:nvPr>
        </p:nvSpPr>
        <p:spPr>
          <a:xfrm>
            <a:off x="311700" y="1505700"/>
            <a:ext cx="3999900" cy="3076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2" name="Google Shape;32;p5"/>
          <p:cNvSpPr txBox="1"/>
          <p:nvPr>
            <p:ph idx="2" type="body"/>
          </p:nvPr>
        </p:nvSpPr>
        <p:spPr>
          <a:xfrm>
            <a:off x="4832400" y="1505700"/>
            <a:ext cx="3999900" cy="3076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3" name="Google Shape;33;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4" name="Shape 34"/>
        <p:cNvGrpSpPr/>
        <p:nvPr/>
      </p:nvGrpSpPr>
      <p:grpSpPr>
        <a:xfrm>
          <a:off x="0" y="0"/>
          <a:ext cx="0" cy="0"/>
          <a:chOff x="0" y="0"/>
          <a:chExt cx="0" cy="0"/>
        </a:xfrm>
      </p:grpSpPr>
      <p:sp>
        <p:nvSpPr>
          <p:cNvPr id="35" name="Google Shape;35;p6"/>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6"/>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8" name="Shape 38"/>
        <p:cNvGrpSpPr/>
        <p:nvPr/>
      </p:nvGrpSpPr>
      <p:grpSpPr>
        <a:xfrm>
          <a:off x="0" y="0"/>
          <a:ext cx="0" cy="0"/>
          <a:chOff x="0" y="0"/>
          <a:chExt cx="0" cy="0"/>
        </a:xfrm>
      </p:grpSpPr>
      <p:sp>
        <p:nvSpPr>
          <p:cNvPr id="39" name="Google Shape;39;p7"/>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7"/>
          <p:cNvSpPr txBox="1"/>
          <p:nvPr>
            <p:ph type="title"/>
          </p:nvPr>
        </p:nvSpPr>
        <p:spPr>
          <a:xfrm>
            <a:off x="311725" y="500925"/>
            <a:ext cx="3127500" cy="1829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1" name="Google Shape;41;p7"/>
          <p:cNvSpPr txBox="1"/>
          <p:nvPr>
            <p:ph idx="1" type="body"/>
          </p:nvPr>
        </p:nvSpPr>
        <p:spPr>
          <a:xfrm>
            <a:off x="311700" y="2390650"/>
            <a:ext cx="3127500" cy="22980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1600"/>
              </a:spcBef>
              <a:spcAft>
                <a:spcPts val="0"/>
              </a:spcAft>
              <a:buClr>
                <a:schemeClr val="accent2"/>
              </a:buClr>
              <a:buSzPts val="1100"/>
              <a:buChar char="○"/>
              <a:defRPr>
                <a:solidFill>
                  <a:schemeClr val="accent2"/>
                </a:solidFill>
              </a:defRPr>
            </a:lvl2pPr>
            <a:lvl3pPr indent="-298450" lvl="2" marL="1371600">
              <a:spcBef>
                <a:spcPts val="1600"/>
              </a:spcBef>
              <a:spcAft>
                <a:spcPts val="0"/>
              </a:spcAft>
              <a:buClr>
                <a:schemeClr val="accent2"/>
              </a:buClr>
              <a:buSzPts val="1100"/>
              <a:buChar char="■"/>
              <a:defRPr>
                <a:solidFill>
                  <a:schemeClr val="accent2"/>
                </a:solidFill>
              </a:defRPr>
            </a:lvl3pPr>
            <a:lvl4pPr indent="-298450" lvl="3" marL="1828800">
              <a:spcBef>
                <a:spcPts val="1600"/>
              </a:spcBef>
              <a:spcAft>
                <a:spcPts val="0"/>
              </a:spcAft>
              <a:buClr>
                <a:schemeClr val="accent2"/>
              </a:buClr>
              <a:buSzPts val="1100"/>
              <a:buChar char="●"/>
              <a:defRPr>
                <a:solidFill>
                  <a:schemeClr val="accent2"/>
                </a:solidFill>
              </a:defRPr>
            </a:lvl4pPr>
            <a:lvl5pPr indent="-298450" lvl="4" marL="2286000">
              <a:spcBef>
                <a:spcPts val="1600"/>
              </a:spcBef>
              <a:spcAft>
                <a:spcPts val="0"/>
              </a:spcAft>
              <a:buClr>
                <a:schemeClr val="accent2"/>
              </a:buClr>
              <a:buSzPts val="1100"/>
              <a:buChar char="○"/>
              <a:defRPr>
                <a:solidFill>
                  <a:schemeClr val="accent2"/>
                </a:solidFill>
              </a:defRPr>
            </a:lvl5pPr>
            <a:lvl6pPr indent="-298450" lvl="5" marL="2743200">
              <a:spcBef>
                <a:spcPts val="1600"/>
              </a:spcBef>
              <a:spcAft>
                <a:spcPts val="0"/>
              </a:spcAft>
              <a:buClr>
                <a:schemeClr val="accent2"/>
              </a:buClr>
              <a:buSzPts val="1100"/>
              <a:buChar char="■"/>
              <a:defRPr>
                <a:solidFill>
                  <a:schemeClr val="accent2"/>
                </a:solidFill>
              </a:defRPr>
            </a:lvl6pPr>
            <a:lvl7pPr indent="-298450" lvl="6" marL="3200400">
              <a:spcBef>
                <a:spcPts val="1600"/>
              </a:spcBef>
              <a:spcAft>
                <a:spcPts val="0"/>
              </a:spcAft>
              <a:buClr>
                <a:schemeClr val="accent2"/>
              </a:buClr>
              <a:buSzPts val="1100"/>
              <a:buChar char="●"/>
              <a:defRPr>
                <a:solidFill>
                  <a:schemeClr val="accent2"/>
                </a:solidFill>
              </a:defRPr>
            </a:lvl7pPr>
            <a:lvl8pPr indent="-298450" lvl="7" marL="3657600">
              <a:spcBef>
                <a:spcPts val="1600"/>
              </a:spcBef>
              <a:spcAft>
                <a:spcPts val="0"/>
              </a:spcAft>
              <a:buClr>
                <a:schemeClr val="accent2"/>
              </a:buClr>
              <a:buSzPts val="1100"/>
              <a:buChar char="○"/>
              <a:defRPr>
                <a:solidFill>
                  <a:schemeClr val="accent2"/>
                </a:solidFill>
              </a:defRPr>
            </a:lvl8pPr>
            <a:lvl9pPr indent="-298450" lvl="8" marL="4114800">
              <a:spcBef>
                <a:spcPts val="1600"/>
              </a:spcBef>
              <a:spcAft>
                <a:spcPts val="1600"/>
              </a:spcAft>
              <a:buClr>
                <a:schemeClr val="accent2"/>
              </a:buClr>
              <a:buSzPts val="1100"/>
              <a:buChar char="■"/>
              <a:defRPr>
                <a:solidFill>
                  <a:schemeClr val="accent2"/>
                </a:solidFill>
              </a:defRPr>
            </a:lvl9pPr>
          </a:lstStyle>
          <a:p/>
        </p:txBody>
      </p:sp>
      <p:sp>
        <p:nvSpPr>
          <p:cNvPr id="42" name="Google Shape;4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43" name="Shape 43"/>
        <p:cNvGrpSpPr/>
        <p:nvPr/>
      </p:nvGrpSpPr>
      <p:grpSpPr>
        <a:xfrm>
          <a:off x="0" y="0"/>
          <a:ext cx="0" cy="0"/>
          <a:chOff x="0" y="0"/>
          <a:chExt cx="0" cy="0"/>
        </a:xfrm>
      </p:grpSpPr>
      <p:sp>
        <p:nvSpPr>
          <p:cNvPr id="44" name="Google Shape;44;p8"/>
          <p:cNvSpPr txBox="1"/>
          <p:nvPr>
            <p:ph type="title"/>
          </p:nvPr>
        </p:nvSpPr>
        <p:spPr>
          <a:xfrm>
            <a:off x="311675" y="798600"/>
            <a:ext cx="6247800" cy="35463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45" name="Google Shape;4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6" name="Shape 46"/>
        <p:cNvGrpSpPr/>
        <p:nvPr/>
      </p:nvGrpSpPr>
      <p:grpSpPr>
        <a:xfrm>
          <a:off x="0" y="0"/>
          <a:ext cx="0" cy="0"/>
          <a:chOff x="0" y="0"/>
          <a:chExt cx="0" cy="0"/>
        </a:xfrm>
      </p:grpSpPr>
      <p:sp>
        <p:nvSpPr>
          <p:cNvPr id="47" name="Google Shape;47;p9"/>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311300" y="500925"/>
            <a:ext cx="3704400" cy="2049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9" name="Google Shape;49;p9"/>
          <p:cNvSpPr txBox="1"/>
          <p:nvPr>
            <p:ph idx="1" type="subTitle"/>
          </p:nvPr>
        </p:nvSpPr>
        <p:spPr>
          <a:xfrm>
            <a:off x="304800" y="2626725"/>
            <a:ext cx="3704400" cy="926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p:txBody>
      </p:sp>
      <p:sp>
        <p:nvSpPr>
          <p:cNvPr id="50" name="Google Shape;50;p9"/>
          <p:cNvSpPr txBox="1"/>
          <p:nvPr>
            <p:ph idx="2" type="body"/>
          </p:nvPr>
        </p:nvSpPr>
        <p:spPr>
          <a:xfrm>
            <a:off x="4879025" y="500925"/>
            <a:ext cx="3954000" cy="4111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2" name="Shape 52"/>
        <p:cNvGrpSpPr/>
        <p:nvPr/>
      </p:nvGrpSpPr>
      <p:grpSpPr>
        <a:xfrm>
          <a:off x="0" y="0"/>
          <a:ext cx="0" cy="0"/>
          <a:chOff x="0" y="0"/>
          <a:chExt cx="0" cy="0"/>
        </a:xfrm>
      </p:grpSpPr>
      <p:sp>
        <p:nvSpPr>
          <p:cNvPr id="53" name="Google Shape;53;p10"/>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txBox="1"/>
          <p:nvPr>
            <p:ph idx="1" type="body"/>
          </p:nvPr>
        </p:nvSpPr>
        <p:spPr>
          <a:xfrm>
            <a:off x="311700" y="4521400"/>
            <a:ext cx="7979400" cy="460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55" name="Google Shape;5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aradig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21.png"/><Relationship Id="rId5" Type="http://schemas.openxmlformats.org/officeDocument/2006/relationships/image" Target="../media/image1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14.png"/><Relationship Id="rId6"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22.png"/><Relationship Id="rId5"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35.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33.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36.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3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45.png"/><Relationship Id="rId4" Type="http://schemas.openxmlformats.org/officeDocument/2006/relationships/image" Target="../media/image44.png"/><Relationship Id="rId5"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hyperlink" Target="https://www.youtube.com/watch?v=f0gMdGrVteI&amp;feature=youtu.b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3"/>
          <p:cNvSpPr txBox="1"/>
          <p:nvPr>
            <p:ph type="ctrTitle"/>
          </p:nvPr>
        </p:nvSpPr>
        <p:spPr>
          <a:xfrm>
            <a:off x="247200" y="88250"/>
            <a:ext cx="8520600" cy="128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SCRO GBM #8</a:t>
            </a:r>
            <a:br>
              <a:rPr lang="en"/>
            </a:br>
            <a:r>
              <a:rPr lang="en"/>
              <a:t>Lecture 5</a:t>
            </a:r>
            <a:endParaRPr/>
          </a:p>
        </p:txBody>
      </p:sp>
      <p:pic>
        <p:nvPicPr>
          <p:cNvPr id="67" name="Google Shape;67;p13"/>
          <p:cNvPicPr preferRelativeResize="0"/>
          <p:nvPr/>
        </p:nvPicPr>
        <p:blipFill>
          <a:blip r:embed="rId3">
            <a:alphaModFix/>
          </a:blip>
          <a:stretch>
            <a:fillRect/>
          </a:stretch>
        </p:blipFill>
        <p:spPr>
          <a:xfrm>
            <a:off x="1511349" y="4300900"/>
            <a:ext cx="2576125" cy="701200"/>
          </a:xfrm>
          <a:prstGeom prst="rect">
            <a:avLst/>
          </a:prstGeom>
          <a:noFill/>
          <a:ln>
            <a:noFill/>
          </a:ln>
        </p:spPr>
      </p:pic>
      <p:sp>
        <p:nvSpPr>
          <p:cNvPr id="68" name="Google Shape;68;p13"/>
          <p:cNvSpPr txBox="1"/>
          <p:nvPr/>
        </p:nvSpPr>
        <p:spPr>
          <a:xfrm>
            <a:off x="1483313" y="3986725"/>
            <a:ext cx="2632200" cy="22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oboto"/>
                <a:ea typeface="Roboto"/>
                <a:cs typeface="Roboto"/>
                <a:sym typeface="Roboto"/>
              </a:rPr>
              <a:t>Special thanks to our sponsor:</a:t>
            </a:r>
            <a:endParaRPr>
              <a:solidFill>
                <a:srgbClr val="FFFFFF"/>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22"/>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2: Photoresist “PR” Application</a:t>
            </a:r>
            <a:endParaRPr/>
          </a:p>
        </p:txBody>
      </p:sp>
      <p:sp>
        <p:nvSpPr>
          <p:cNvPr id="128" name="Google Shape;128;p22"/>
          <p:cNvSpPr txBox="1"/>
          <p:nvPr/>
        </p:nvSpPr>
        <p:spPr>
          <a:xfrm>
            <a:off x="311725" y="1300225"/>
            <a:ext cx="5407200" cy="8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rgbClr val="FF660C"/>
                </a:solidFill>
                <a:latin typeface="Roboto"/>
                <a:ea typeface="Roboto"/>
                <a:cs typeface="Roboto"/>
                <a:sym typeface="Roboto"/>
              </a:rPr>
              <a:t>What is Photoresist?</a:t>
            </a:r>
            <a:endParaRPr b="1" sz="1900">
              <a:solidFill>
                <a:srgbClr val="FF660C"/>
              </a:solidFill>
              <a:latin typeface="Roboto"/>
              <a:ea typeface="Roboto"/>
              <a:cs typeface="Roboto"/>
              <a:sym typeface="Roboto"/>
            </a:endParaRPr>
          </a:p>
          <a:p>
            <a:pPr indent="0" lvl="0" marL="0" rtl="0" algn="l">
              <a:spcBef>
                <a:spcPts val="0"/>
              </a:spcBef>
              <a:spcAft>
                <a:spcPts val="0"/>
              </a:spcAft>
              <a:buNone/>
            </a:pPr>
            <a:r>
              <a:t/>
            </a:r>
            <a:endParaRPr sz="1700">
              <a:solidFill>
                <a:srgbClr val="434343"/>
              </a:solidFill>
              <a:latin typeface="Roboto"/>
              <a:ea typeface="Roboto"/>
              <a:cs typeface="Roboto"/>
              <a:sym typeface="Roboto"/>
            </a:endParaRPr>
          </a:p>
          <a:p>
            <a:pPr indent="-342900" lvl="0" marL="457200" rtl="0" algn="l">
              <a:lnSpc>
                <a:spcPct val="115000"/>
              </a:lnSpc>
              <a:spcBef>
                <a:spcPts val="0"/>
              </a:spcBef>
              <a:spcAft>
                <a:spcPts val="0"/>
              </a:spcAft>
              <a:buClr>
                <a:srgbClr val="434343"/>
              </a:buClr>
              <a:buSzPts val="1800"/>
              <a:buFont typeface="Roboto"/>
              <a:buChar char="●"/>
            </a:pPr>
            <a:r>
              <a:rPr lang="en" sz="1700">
                <a:solidFill>
                  <a:srgbClr val="434343"/>
                </a:solidFill>
                <a:latin typeface="Roboto"/>
                <a:ea typeface="Roboto"/>
                <a:cs typeface="Roboto"/>
                <a:sym typeface="Roboto"/>
              </a:rPr>
              <a:t>Used to pattern new features onto the wafer</a:t>
            </a:r>
            <a:endParaRPr sz="1700">
              <a:solidFill>
                <a:srgbClr val="434343"/>
              </a:solidFill>
              <a:latin typeface="Roboto"/>
              <a:ea typeface="Roboto"/>
              <a:cs typeface="Roboto"/>
              <a:sym typeface="Roboto"/>
            </a:endParaRPr>
          </a:p>
          <a:p>
            <a:pPr indent="-342900" lvl="0" marL="457200" rtl="0" algn="l">
              <a:lnSpc>
                <a:spcPct val="115000"/>
              </a:lnSpc>
              <a:spcBef>
                <a:spcPts val="0"/>
              </a:spcBef>
              <a:spcAft>
                <a:spcPts val="0"/>
              </a:spcAft>
              <a:buClr>
                <a:srgbClr val="434343"/>
              </a:buClr>
              <a:buSzPts val="1800"/>
              <a:buFont typeface="Roboto"/>
              <a:buChar char="●"/>
            </a:pPr>
            <a:r>
              <a:rPr lang="en" sz="1700">
                <a:solidFill>
                  <a:srgbClr val="434343"/>
                </a:solidFill>
                <a:latin typeface="Roboto"/>
                <a:ea typeface="Roboto"/>
                <a:cs typeface="Roboto"/>
                <a:sym typeface="Roboto"/>
              </a:rPr>
              <a:t>PR is UV sensitive polymer</a:t>
            </a:r>
            <a:endParaRPr sz="1700">
              <a:solidFill>
                <a:srgbClr val="434343"/>
              </a:solidFill>
              <a:latin typeface="Roboto"/>
              <a:ea typeface="Roboto"/>
              <a:cs typeface="Roboto"/>
              <a:sym typeface="Roboto"/>
            </a:endParaRPr>
          </a:p>
          <a:p>
            <a:pPr indent="-342900" lvl="0" marL="457200" rtl="0" algn="l">
              <a:lnSpc>
                <a:spcPct val="115000"/>
              </a:lnSpc>
              <a:spcBef>
                <a:spcPts val="0"/>
              </a:spcBef>
              <a:spcAft>
                <a:spcPts val="0"/>
              </a:spcAft>
              <a:buClr>
                <a:srgbClr val="434343"/>
              </a:buClr>
              <a:buSzPts val="1800"/>
              <a:buFont typeface="Roboto"/>
              <a:buChar char="●"/>
            </a:pPr>
            <a:r>
              <a:rPr lang="en" sz="1700">
                <a:solidFill>
                  <a:srgbClr val="434343"/>
                </a:solidFill>
                <a:latin typeface="Roboto"/>
                <a:ea typeface="Roboto"/>
                <a:cs typeface="Roboto"/>
                <a:sym typeface="Roboto"/>
              </a:rPr>
              <a:t>Negative PR hardens where it is exposed</a:t>
            </a:r>
            <a:endParaRPr sz="1700">
              <a:solidFill>
                <a:srgbClr val="434343"/>
              </a:solidFill>
              <a:latin typeface="Roboto"/>
              <a:ea typeface="Roboto"/>
              <a:cs typeface="Roboto"/>
              <a:sym typeface="Roboto"/>
            </a:endParaRPr>
          </a:p>
          <a:p>
            <a:pPr indent="-342900" lvl="1" marL="914400" rtl="0" algn="l">
              <a:lnSpc>
                <a:spcPct val="115000"/>
              </a:lnSpc>
              <a:spcBef>
                <a:spcPts val="0"/>
              </a:spcBef>
              <a:spcAft>
                <a:spcPts val="0"/>
              </a:spcAft>
              <a:buClr>
                <a:srgbClr val="434343"/>
              </a:buClr>
              <a:buSzPts val="1800"/>
              <a:buFont typeface="Roboto"/>
              <a:buChar char="○"/>
            </a:pPr>
            <a:r>
              <a:rPr lang="en" sz="1700">
                <a:solidFill>
                  <a:srgbClr val="434343"/>
                </a:solidFill>
                <a:latin typeface="Roboto"/>
                <a:ea typeface="Roboto"/>
                <a:cs typeface="Roboto"/>
                <a:sym typeface="Roboto"/>
              </a:rPr>
              <a:t>Better adhesion</a:t>
            </a:r>
            <a:endParaRPr sz="1700">
              <a:solidFill>
                <a:srgbClr val="434343"/>
              </a:solidFill>
              <a:latin typeface="Roboto"/>
              <a:ea typeface="Roboto"/>
              <a:cs typeface="Roboto"/>
              <a:sym typeface="Roboto"/>
            </a:endParaRPr>
          </a:p>
          <a:p>
            <a:pPr indent="-342900" lvl="1" marL="914400" rtl="0" algn="l">
              <a:lnSpc>
                <a:spcPct val="115000"/>
              </a:lnSpc>
              <a:spcBef>
                <a:spcPts val="0"/>
              </a:spcBef>
              <a:spcAft>
                <a:spcPts val="0"/>
              </a:spcAft>
              <a:buClr>
                <a:srgbClr val="434343"/>
              </a:buClr>
              <a:buSzPts val="1800"/>
              <a:buFont typeface="Roboto"/>
              <a:buChar char="○"/>
            </a:pPr>
            <a:r>
              <a:rPr lang="en" sz="1700">
                <a:solidFill>
                  <a:srgbClr val="434343"/>
                </a:solidFill>
                <a:latin typeface="Roboto"/>
                <a:ea typeface="Roboto"/>
                <a:cs typeface="Roboto"/>
                <a:sym typeface="Roboto"/>
              </a:rPr>
              <a:t>Better ion implant stability </a:t>
            </a:r>
            <a:endParaRPr sz="1700">
              <a:solidFill>
                <a:srgbClr val="434343"/>
              </a:solidFill>
              <a:latin typeface="Roboto"/>
              <a:ea typeface="Roboto"/>
              <a:cs typeface="Roboto"/>
              <a:sym typeface="Roboto"/>
            </a:endParaRPr>
          </a:p>
          <a:p>
            <a:pPr indent="-342900" lvl="0" marL="457200" rtl="0" algn="l">
              <a:lnSpc>
                <a:spcPct val="115000"/>
              </a:lnSpc>
              <a:spcBef>
                <a:spcPts val="0"/>
              </a:spcBef>
              <a:spcAft>
                <a:spcPts val="0"/>
              </a:spcAft>
              <a:buClr>
                <a:srgbClr val="434343"/>
              </a:buClr>
              <a:buSzPts val="1800"/>
              <a:buFont typeface="Roboto"/>
              <a:buChar char="●"/>
            </a:pPr>
            <a:r>
              <a:rPr lang="en" sz="1700">
                <a:solidFill>
                  <a:srgbClr val="434343"/>
                </a:solidFill>
                <a:latin typeface="Roboto"/>
                <a:ea typeface="Roboto"/>
                <a:cs typeface="Roboto"/>
                <a:sym typeface="Roboto"/>
              </a:rPr>
              <a:t>Positive PR hardens where not exposed</a:t>
            </a:r>
            <a:endParaRPr sz="1700">
              <a:solidFill>
                <a:srgbClr val="434343"/>
              </a:solidFill>
              <a:latin typeface="Roboto"/>
              <a:ea typeface="Roboto"/>
              <a:cs typeface="Roboto"/>
              <a:sym typeface="Roboto"/>
            </a:endParaRPr>
          </a:p>
          <a:p>
            <a:pPr indent="-342900" lvl="1" marL="914400" rtl="0" algn="l">
              <a:lnSpc>
                <a:spcPct val="115000"/>
              </a:lnSpc>
              <a:spcBef>
                <a:spcPts val="0"/>
              </a:spcBef>
              <a:spcAft>
                <a:spcPts val="0"/>
              </a:spcAft>
              <a:buClr>
                <a:srgbClr val="434343"/>
              </a:buClr>
              <a:buSzPts val="1800"/>
              <a:buFont typeface="Roboto"/>
              <a:buChar char="○"/>
            </a:pPr>
            <a:r>
              <a:rPr lang="en" sz="1700">
                <a:solidFill>
                  <a:srgbClr val="434343"/>
                </a:solidFill>
                <a:latin typeface="Roboto"/>
                <a:ea typeface="Roboto"/>
                <a:cs typeface="Roboto"/>
                <a:sym typeface="Roboto"/>
              </a:rPr>
              <a:t>More expensive </a:t>
            </a:r>
            <a:endParaRPr sz="1700">
              <a:solidFill>
                <a:srgbClr val="434343"/>
              </a:solidFill>
              <a:latin typeface="Roboto"/>
              <a:ea typeface="Roboto"/>
              <a:cs typeface="Roboto"/>
              <a:sym typeface="Roboto"/>
            </a:endParaRPr>
          </a:p>
          <a:p>
            <a:pPr indent="-342900" lvl="1" marL="914400" rtl="0" algn="l">
              <a:lnSpc>
                <a:spcPct val="115000"/>
              </a:lnSpc>
              <a:spcBef>
                <a:spcPts val="0"/>
              </a:spcBef>
              <a:spcAft>
                <a:spcPts val="0"/>
              </a:spcAft>
              <a:buClr>
                <a:srgbClr val="434343"/>
              </a:buClr>
              <a:buSzPts val="1800"/>
              <a:buFont typeface="Roboto"/>
              <a:buChar char="○"/>
            </a:pPr>
            <a:r>
              <a:rPr lang="en" sz="1700">
                <a:solidFill>
                  <a:srgbClr val="434343"/>
                </a:solidFill>
                <a:latin typeface="Roboto"/>
                <a:ea typeface="Roboto"/>
                <a:cs typeface="Roboto"/>
                <a:sym typeface="Roboto"/>
              </a:rPr>
              <a:t>Higher resolution</a:t>
            </a:r>
            <a:endParaRPr sz="1700">
              <a:solidFill>
                <a:srgbClr val="434343"/>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pic>
        <p:nvPicPr>
          <p:cNvPr id="129" name="Google Shape;129;p22"/>
          <p:cNvPicPr preferRelativeResize="0"/>
          <p:nvPr/>
        </p:nvPicPr>
        <p:blipFill rotWithShape="1">
          <a:blip r:embed="rId3">
            <a:alphaModFix/>
          </a:blip>
          <a:srcRect b="0" l="16759" r="9699" t="0"/>
          <a:stretch/>
        </p:blipFill>
        <p:spPr>
          <a:xfrm>
            <a:off x="5362900" y="1470725"/>
            <a:ext cx="3469424" cy="3538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3"/>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2: Photoresist Reference Chart</a:t>
            </a:r>
            <a:endParaRPr/>
          </a:p>
        </p:txBody>
      </p:sp>
      <p:pic>
        <p:nvPicPr>
          <p:cNvPr id="135" name="Google Shape;135;p23"/>
          <p:cNvPicPr preferRelativeResize="0"/>
          <p:nvPr/>
        </p:nvPicPr>
        <p:blipFill>
          <a:blip r:embed="rId3">
            <a:alphaModFix/>
          </a:blip>
          <a:stretch>
            <a:fillRect/>
          </a:stretch>
        </p:blipFill>
        <p:spPr>
          <a:xfrm>
            <a:off x="450825" y="1280225"/>
            <a:ext cx="7831348" cy="3714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24"/>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2: Photoresist “PR”Application</a:t>
            </a:r>
            <a:endParaRPr/>
          </a:p>
        </p:txBody>
      </p:sp>
      <p:sp>
        <p:nvSpPr>
          <p:cNvPr id="141" name="Google Shape;141;p24"/>
          <p:cNvSpPr txBox="1"/>
          <p:nvPr/>
        </p:nvSpPr>
        <p:spPr>
          <a:xfrm>
            <a:off x="155875" y="1436450"/>
            <a:ext cx="4938000" cy="3480600"/>
          </a:xfrm>
          <a:prstGeom prst="rect">
            <a:avLst/>
          </a:prstGeom>
          <a:noFill/>
          <a:ln>
            <a:noFill/>
          </a:ln>
        </p:spPr>
        <p:txBody>
          <a:bodyPr anchorCtr="0" anchor="t" bIns="91425" lIns="91425" spcFirstLastPara="1" rIns="91425" wrap="square" tIns="91425">
            <a:noAutofit/>
          </a:bodyPr>
          <a:lstStyle/>
          <a:p>
            <a:pPr indent="-336550" lvl="0" marL="457200" marR="0" rtl="0" algn="l">
              <a:lnSpc>
                <a:spcPct val="10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Wafer is held on a spinner by a vacuum and resist in coated to uniform thickness by spin coating process.</a:t>
            </a:r>
            <a:endParaRPr sz="1700">
              <a:solidFill>
                <a:srgbClr val="434343"/>
              </a:solidFill>
              <a:latin typeface="Roboto"/>
              <a:ea typeface="Roboto"/>
              <a:cs typeface="Roboto"/>
              <a:sym typeface="Roboto"/>
            </a:endParaRPr>
          </a:p>
          <a:p>
            <a:pPr indent="0" lvl="0" marL="457200" marR="0" rtl="0" algn="l">
              <a:lnSpc>
                <a:spcPct val="100000"/>
              </a:lnSpc>
              <a:spcBef>
                <a:spcPts val="0"/>
              </a:spcBef>
              <a:spcAft>
                <a:spcPts val="0"/>
              </a:spcAft>
              <a:buNone/>
            </a:pPr>
            <a:r>
              <a:t/>
            </a:r>
            <a:endParaRPr sz="1700">
              <a:solidFill>
                <a:srgbClr val="434343"/>
              </a:solidFill>
              <a:latin typeface="Roboto"/>
              <a:ea typeface="Roboto"/>
              <a:cs typeface="Roboto"/>
              <a:sym typeface="Roboto"/>
            </a:endParaRPr>
          </a:p>
          <a:p>
            <a:pPr indent="-336550" lvl="0" marL="457200" marR="0" rtl="0" algn="l">
              <a:lnSpc>
                <a:spcPct val="10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Typically 3000-6000 rpm for 15-30 seconds </a:t>
            </a:r>
            <a:endParaRPr sz="1700">
              <a:solidFill>
                <a:srgbClr val="434343"/>
              </a:solidFill>
              <a:latin typeface="Roboto"/>
              <a:ea typeface="Roboto"/>
              <a:cs typeface="Roboto"/>
              <a:sym typeface="Roboto"/>
            </a:endParaRPr>
          </a:p>
          <a:p>
            <a:pPr indent="-336550" lvl="0" marL="457200" marR="0" rtl="0" algn="l">
              <a:lnSpc>
                <a:spcPct val="10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Summer lab uses ~3000 rpm for 1 minute</a:t>
            </a:r>
            <a:endParaRPr sz="1700">
              <a:solidFill>
                <a:srgbClr val="434343"/>
              </a:solidFill>
              <a:latin typeface="Roboto"/>
              <a:ea typeface="Roboto"/>
              <a:cs typeface="Roboto"/>
              <a:sym typeface="Roboto"/>
            </a:endParaRPr>
          </a:p>
          <a:p>
            <a:pPr indent="0" lvl="0" marL="457200" marR="0" rtl="0" algn="l">
              <a:lnSpc>
                <a:spcPct val="100000"/>
              </a:lnSpc>
              <a:spcBef>
                <a:spcPts val="0"/>
              </a:spcBef>
              <a:spcAft>
                <a:spcPts val="0"/>
              </a:spcAft>
              <a:buNone/>
            </a:pPr>
            <a:r>
              <a:t/>
            </a:r>
            <a:endParaRPr sz="1700">
              <a:solidFill>
                <a:srgbClr val="434343"/>
              </a:solidFill>
              <a:latin typeface="Roboto"/>
              <a:ea typeface="Roboto"/>
              <a:cs typeface="Roboto"/>
              <a:sym typeface="Roboto"/>
            </a:endParaRPr>
          </a:p>
          <a:p>
            <a:pPr indent="-336550" lvl="0" marL="457200" marR="0" rtl="0" algn="l">
              <a:lnSpc>
                <a:spcPct val="10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Thickness depends on: </a:t>
            </a:r>
            <a:endParaRPr sz="1700">
              <a:solidFill>
                <a:srgbClr val="434343"/>
              </a:solidFill>
              <a:latin typeface="Roboto"/>
              <a:ea typeface="Roboto"/>
              <a:cs typeface="Roboto"/>
              <a:sym typeface="Roboto"/>
            </a:endParaRPr>
          </a:p>
          <a:p>
            <a:pPr indent="0" lvl="0" marL="914400" marR="0" rtl="0" algn="l">
              <a:lnSpc>
                <a:spcPct val="100000"/>
              </a:lnSpc>
              <a:spcBef>
                <a:spcPts val="0"/>
              </a:spcBef>
              <a:spcAft>
                <a:spcPts val="0"/>
              </a:spcAft>
              <a:buNone/>
            </a:pPr>
            <a:r>
              <a:rPr lang="en" sz="1700">
                <a:solidFill>
                  <a:srgbClr val="434343"/>
                </a:solidFill>
                <a:latin typeface="Roboto"/>
                <a:ea typeface="Roboto"/>
                <a:cs typeface="Roboto"/>
                <a:sym typeface="Roboto"/>
              </a:rPr>
              <a:t>1. Resist viscosity </a:t>
            </a:r>
            <a:endParaRPr sz="1700">
              <a:solidFill>
                <a:srgbClr val="434343"/>
              </a:solidFill>
              <a:latin typeface="Roboto"/>
              <a:ea typeface="Roboto"/>
              <a:cs typeface="Roboto"/>
              <a:sym typeface="Roboto"/>
            </a:endParaRPr>
          </a:p>
          <a:p>
            <a:pPr indent="0" lvl="0" marL="914400" marR="0" rtl="0" algn="l">
              <a:lnSpc>
                <a:spcPct val="100000"/>
              </a:lnSpc>
              <a:spcBef>
                <a:spcPts val="0"/>
              </a:spcBef>
              <a:spcAft>
                <a:spcPts val="0"/>
              </a:spcAft>
              <a:buNone/>
            </a:pPr>
            <a:r>
              <a:rPr lang="en" sz="1700">
                <a:solidFill>
                  <a:srgbClr val="434343"/>
                </a:solidFill>
                <a:latin typeface="Roboto"/>
                <a:ea typeface="Roboto"/>
                <a:cs typeface="Roboto"/>
                <a:sym typeface="Roboto"/>
              </a:rPr>
              <a:t>2. Spinner rotational speed</a:t>
            </a:r>
            <a:endParaRPr sz="1700">
              <a:solidFill>
                <a:srgbClr val="434343"/>
              </a:solidFill>
              <a:latin typeface="Roboto"/>
              <a:ea typeface="Roboto"/>
              <a:cs typeface="Roboto"/>
              <a:sym typeface="Roboto"/>
            </a:endParaRPr>
          </a:p>
          <a:p>
            <a:pPr indent="0" lvl="0" marL="914400" marR="0" rtl="0" algn="l">
              <a:lnSpc>
                <a:spcPct val="100000"/>
              </a:lnSpc>
              <a:spcBef>
                <a:spcPts val="0"/>
              </a:spcBef>
              <a:spcAft>
                <a:spcPts val="0"/>
              </a:spcAft>
              <a:buNone/>
            </a:pPr>
            <a:r>
              <a:t/>
            </a:r>
            <a:endParaRPr sz="1700">
              <a:solidFill>
                <a:srgbClr val="434343"/>
              </a:solidFill>
              <a:latin typeface="Roboto"/>
              <a:ea typeface="Roboto"/>
              <a:cs typeface="Roboto"/>
              <a:sym typeface="Roboto"/>
            </a:endParaRPr>
          </a:p>
          <a:p>
            <a:pPr indent="-336550" lvl="0" marL="457200" marR="0" rtl="0" algn="l">
              <a:lnSpc>
                <a:spcPct val="10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Most are 1-2 um for commercial Si processes</a:t>
            </a:r>
            <a:endParaRPr sz="1700">
              <a:solidFill>
                <a:srgbClr val="434343"/>
              </a:solidFill>
              <a:latin typeface="Roboto"/>
              <a:ea typeface="Roboto"/>
              <a:cs typeface="Roboto"/>
              <a:sym typeface="Roboto"/>
            </a:endParaRPr>
          </a:p>
        </p:txBody>
      </p:sp>
      <p:pic>
        <p:nvPicPr>
          <p:cNvPr id="142" name="Google Shape;142;p24"/>
          <p:cNvPicPr preferRelativeResize="0"/>
          <p:nvPr/>
        </p:nvPicPr>
        <p:blipFill>
          <a:blip r:embed="rId3">
            <a:alphaModFix/>
          </a:blip>
          <a:stretch>
            <a:fillRect/>
          </a:stretch>
        </p:blipFill>
        <p:spPr>
          <a:xfrm>
            <a:off x="4005949" y="3391347"/>
            <a:ext cx="1132151" cy="623700"/>
          </a:xfrm>
          <a:prstGeom prst="rect">
            <a:avLst/>
          </a:prstGeom>
          <a:noFill/>
          <a:ln>
            <a:noFill/>
          </a:ln>
        </p:spPr>
      </p:pic>
      <p:sp>
        <p:nvSpPr>
          <p:cNvPr id="143" name="Google Shape;143;p24"/>
          <p:cNvSpPr txBox="1"/>
          <p:nvPr/>
        </p:nvSpPr>
        <p:spPr>
          <a:xfrm>
            <a:off x="3875925" y="3874050"/>
            <a:ext cx="2988000" cy="11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Roboto"/>
                <a:ea typeface="Roboto"/>
                <a:cs typeface="Roboto"/>
                <a:sym typeface="Roboto"/>
              </a:rPr>
              <a:t>w= angular velocity</a:t>
            </a:r>
            <a:endParaRPr>
              <a:latin typeface="Roboto"/>
              <a:ea typeface="Roboto"/>
              <a:cs typeface="Roboto"/>
              <a:sym typeface="Roboto"/>
            </a:endParaRPr>
          </a:p>
        </p:txBody>
      </p:sp>
      <p:pic>
        <p:nvPicPr>
          <p:cNvPr id="144" name="Google Shape;144;p24"/>
          <p:cNvPicPr preferRelativeResize="0"/>
          <p:nvPr/>
        </p:nvPicPr>
        <p:blipFill rotWithShape="1">
          <a:blip r:embed="rId4">
            <a:alphaModFix/>
          </a:blip>
          <a:srcRect b="40359" l="3429" r="4860" t="0"/>
          <a:stretch/>
        </p:blipFill>
        <p:spPr>
          <a:xfrm>
            <a:off x="5138100" y="1328800"/>
            <a:ext cx="4022175" cy="1083650"/>
          </a:xfrm>
          <a:prstGeom prst="rect">
            <a:avLst/>
          </a:prstGeom>
          <a:noFill/>
          <a:ln>
            <a:noFill/>
          </a:ln>
        </p:spPr>
      </p:pic>
      <p:pic>
        <p:nvPicPr>
          <p:cNvPr id="145" name="Google Shape;145;p24"/>
          <p:cNvPicPr preferRelativeResize="0"/>
          <p:nvPr/>
        </p:nvPicPr>
        <p:blipFill rotWithShape="1">
          <a:blip r:embed="rId5">
            <a:alphaModFix/>
          </a:blip>
          <a:srcRect b="0" l="0" r="54993" t="41034"/>
          <a:stretch/>
        </p:blipFill>
        <p:spPr>
          <a:xfrm>
            <a:off x="6527650" y="2731700"/>
            <a:ext cx="2266975" cy="22275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25"/>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2: Photoresist Application Stages</a:t>
            </a:r>
            <a:endParaRPr/>
          </a:p>
        </p:txBody>
      </p:sp>
      <p:pic>
        <p:nvPicPr>
          <p:cNvPr id="151" name="Google Shape;151;p25"/>
          <p:cNvPicPr preferRelativeResize="0"/>
          <p:nvPr/>
        </p:nvPicPr>
        <p:blipFill>
          <a:blip r:embed="rId3">
            <a:alphaModFix/>
          </a:blip>
          <a:stretch>
            <a:fillRect/>
          </a:stretch>
        </p:blipFill>
        <p:spPr>
          <a:xfrm>
            <a:off x="1658776" y="1793925"/>
            <a:ext cx="5826451" cy="31545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26"/>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3: Soft Baking</a:t>
            </a:r>
            <a:endParaRPr/>
          </a:p>
        </p:txBody>
      </p:sp>
      <p:sp>
        <p:nvSpPr>
          <p:cNvPr id="157" name="Google Shape;157;p26"/>
          <p:cNvSpPr txBox="1"/>
          <p:nvPr/>
        </p:nvSpPr>
        <p:spPr>
          <a:xfrm>
            <a:off x="49200" y="1364125"/>
            <a:ext cx="9045600" cy="266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434343"/>
                </a:solidFill>
                <a:latin typeface="Roboto"/>
                <a:ea typeface="Roboto"/>
                <a:cs typeface="Roboto"/>
                <a:sym typeface="Roboto"/>
              </a:rPr>
              <a:t>Purpos</a:t>
            </a:r>
            <a:r>
              <a:rPr lang="en" sz="1700">
                <a:solidFill>
                  <a:srgbClr val="434343"/>
                </a:solidFill>
                <a:latin typeface="Roboto"/>
                <a:ea typeface="Roboto"/>
                <a:cs typeface="Roboto"/>
                <a:sym typeface="Roboto"/>
              </a:rPr>
              <a:t>e:</a:t>
            </a:r>
            <a:endParaRPr sz="1700">
              <a:solidFill>
                <a:srgbClr val="434343"/>
              </a:solidFill>
              <a:latin typeface="Roboto"/>
              <a:ea typeface="Roboto"/>
              <a:cs typeface="Roboto"/>
              <a:sym typeface="Roboto"/>
            </a:endParaRPr>
          </a:p>
          <a:p>
            <a:pPr indent="-336550" lvl="0" marL="457200" rtl="0" algn="l">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Used to evaporate the coating solvent and to densify the resist after spin coating </a:t>
            </a:r>
            <a:endParaRPr sz="1700">
              <a:solidFill>
                <a:srgbClr val="434343"/>
              </a:solidFill>
              <a:latin typeface="Roboto"/>
              <a:ea typeface="Roboto"/>
              <a:cs typeface="Roboto"/>
              <a:sym typeface="Roboto"/>
            </a:endParaRPr>
          </a:p>
          <a:p>
            <a:pPr indent="-336550" lvl="0" marL="457200" rtl="0" algn="l">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Optimizes light absorbance and adhesion of photoresist</a:t>
            </a:r>
            <a:endParaRPr sz="1700">
              <a:solidFill>
                <a:srgbClr val="434343"/>
              </a:solidFill>
              <a:latin typeface="Roboto"/>
              <a:ea typeface="Roboto"/>
              <a:cs typeface="Roboto"/>
              <a:sym typeface="Roboto"/>
            </a:endParaRPr>
          </a:p>
          <a:p>
            <a:pPr indent="0" lvl="0" marL="0" rtl="0" algn="l">
              <a:spcBef>
                <a:spcPts val="0"/>
              </a:spcBef>
              <a:spcAft>
                <a:spcPts val="0"/>
              </a:spcAft>
              <a:buNone/>
            </a:pPr>
            <a:r>
              <a:rPr lang="en" sz="1700">
                <a:solidFill>
                  <a:srgbClr val="434343"/>
                </a:solidFill>
                <a:latin typeface="Roboto"/>
                <a:ea typeface="Roboto"/>
                <a:cs typeface="Roboto"/>
                <a:sym typeface="Roboto"/>
              </a:rPr>
              <a:t>Typical thermal cycles:</a:t>
            </a:r>
            <a:endParaRPr sz="1700">
              <a:solidFill>
                <a:srgbClr val="434343"/>
              </a:solidFill>
              <a:latin typeface="Roboto"/>
              <a:ea typeface="Roboto"/>
              <a:cs typeface="Roboto"/>
              <a:sym typeface="Roboto"/>
            </a:endParaRPr>
          </a:p>
          <a:p>
            <a:pPr indent="-336550" lvl="0" marL="457200" rtl="0" algn="l">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90-100 C for 20 min in convection oven</a:t>
            </a:r>
            <a:endParaRPr sz="1700">
              <a:solidFill>
                <a:srgbClr val="434343"/>
              </a:solidFill>
              <a:latin typeface="Roboto"/>
              <a:ea typeface="Roboto"/>
              <a:cs typeface="Roboto"/>
              <a:sym typeface="Roboto"/>
            </a:endParaRPr>
          </a:p>
          <a:p>
            <a:pPr indent="-336550" lvl="0" marL="457200" rtl="0" algn="l">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 75-85C for 45 seconds on a hot plate </a:t>
            </a:r>
            <a:endParaRPr sz="1700">
              <a:solidFill>
                <a:srgbClr val="434343"/>
              </a:solidFill>
              <a:latin typeface="Roboto"/>
              <a:ea typeface="Roboto"/>
              <a:cs typeface="Roboto"/>
              <a:sym typeface="Roboto"/>
            </a:endParaRPr>
          </a:p>
          <a:p>
            <a:pPr indent="-336550" lvl="1" marL="914400" rtl="0" algn="l">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Faster, more controllable, traps less solvent</a:t>
            </a:r>
            <a:endParaRPr sz="1700">
              <a:solidFill>
                <a:srgbClr val="434343"/>
              </a:solidFill>
              <a:latin typeface="Roboto"/>
              <a:ea typeface="Roboto"/>
              <a:cs typeface="Roboto"/>
              <a:sym typeface="Roboto"/>
            </a:endParaRPr>
          </a:p>
          <a:p>
            <a:pPr indent="0" lvl="0" marL="0" rtl="0" algn="l">
              <a:spcBef>
                <a:spcPts val="0"/>
              </a:spcBef>
              <a:spcAft>
                <a:spcPts val="0"/>
              </a:spcAft>
              <a:buNone/>
            </a:pPr>
            <a:r>
              <a:rPr lang="en" sz="1700">
                <a:solidFill>
                  <a:srgbClr val="434343"/>
                </a:solidFill>
                <a:latin typeface="Roboto"/>
                <a:ea typeface="Roboto"/>
                <a:cs typeface="Roboto"/>
                <a:sym typeface="Roboto"/>
              </a:rPr>
              <a:t>Problems:</a:t>
            </a:r>
            <a:endParaRPr sz="1700">
              <a:solidFill>
                <a:srgbClr val="434343"/>
              </a:solidFill>
              <a:latin typeface="Roboto"/>
              <a:ea typeface="Roboto"/>
              <a:cs typeface="Roboto"/>
              <a:sym typeface="Roboto"/>
            </a:endParaRPr>
          </a:p>
          <a:p>
            <a:pPr indent="-336550" lvl="0" marL="457200" rtl="0" algn="l">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Over Bake: polymerized (harden) less </a:t>
            </a:r>
            <a:r>
              <a:rPr lang="en" sz="1700">
                <a:solidFill>
                  <a:srgbClr val="434343"/>
                </a:solidFill>
                <a:latin typeface="Roboto"/>
                <a:ea typeface="Roboto"/>
                <a:cs typeface="Roboto"/>
                <a:sym typeface="Roboto"/>
              </a:rPr>
              <a:t>photosensitivity</a:t>
            </a:r>
            <a:r>
              <a:rPr lang="en" sz="1700">
                <a:solidFill>
                  <a:srgbClr val="434343"/>
                </a:solidFill>
                <a:latin typeface="Roboto"/>
                <a:ea typeface="Roboto"/>
                <a:cs typeface="Roboto"/>
                <a:sym typeface="Roboto"/>
              </a:rPr>
              <a:t> </a:t>
            </a:r>
            <a:endParaRPr sz="1700">
              <a:solidFill>
                <a:srgbClr val="434343"/>
              </a:solidFill>
              <a:latin typeface="Roboto"/>
              <a:ea typeface="Roboto"/>
              <a:cs typeface="Roboto"/>
              <a:sym typeface="Roboto"/>
            </a:endParaRPr>
          </a:p>
          <a:p>
            <a:pPr indent="-336550" lvl="0" marL="457200" rtl="0" algn="l">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Under Bake: Affects adhesion and exposure </a:t>
            </a:r>
            <a:endParaRPr sz="1700">
              <a:solidFill>
                <a:srgbClr val="434343"/>
              </a:solidFill>
              <a:latin typeface="Roboto"/>
              <a:ea typeface="Roboto"/>
              <a:cs typeface="Roboto"/>
              <a:sym typeface="Roboto"/>
            </a:endParaRPr>
          </a:p>
          <a:p>
            <a:pPr indent="-317500" lvl="0" marL="457200" rtl="0" algn="l">
              <a:spcBef>
                <a:spcPts val="0"/>
              </a:spcBef>
              <a:spcAft>
                <a:spcPts val="0"/>
              </a:spcAft>
              <a:buSzPts val="1400"/>
              <a:buFont typeface="Roboto"/>
              <a:buChar char="●"/>
            </a:pPr>
            <a:r>
              <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pic>
        <p:nvPicPr>
          <p:cNvPr id="158" name="Google Shape;158;p26"/>
          <p:cNvPicPr preferRelativeResize="0"/>
          <p:nvPr/>
        </p:nvPicPr>
        <p:blipFill>
          <a:blip r:embed="rId3">
            <a:alphaModFix/>
          </a:blip>
          <a:stretch>
            <a:fillRect/>
          </a:stretch>
        </p:blipFill>
        <p:spPr>
          <a:xfrm>
            <a:off x="256281" y="4028425"/>
            <a:ext cx="5615518" cy="1071200"/>
          </a:xfrm>
          <a:prstGeom prst="rect">
            <a:avLst/>
          </a:prstGeom>
          <a:noFill/>
          <a:ln>
            <a:noFill/>
          </a:ln>
        </p:spPr>
      </p:pic>
      <p:pic>
        <p:nvPicPr>
          <p:cNvPr id="159" name="Google Shape;159;p26"/>
          <p:cNvPicPr preferRelativeResize="0"/>
          <p:nvPr/>
        </p:nvPicPr>
        <p:blipFill>
          <a:blip r:embed="rId4">
            <a:alphaModFix/>
          </a:blip>
          <a:stretch>
            <a:fillRect/>
          </a:stretch>
        </p:blipFill>
        <p:spPr>
          <a:xfrm>
            <a:off x="6518375" y="3556600"/>
            <a:ext cx="1981475" cy="1476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27"/>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3: Soft Baking Equipment </a:t>
            </a:r>
            <a:endParaRPr/>
          </a:p>
        </p:txBody>
      </p:sp>
      <p:pic>
        <p:nvPicPr>
          <p:cNvPr id="165" name="Google Shape;165;p27"/>
          <p:cNvPicPr preferRelativeResize="0"/>
          <p:nvPr/>
        </p:nvPicPr>
        <p:blipFill>
          <a:blip r:embed="rId3">
            <a:alphaModFix/>
          </a:blip>
          <a:stretch>
            <a:fillRect/>
          </a:stretch>
        </p:blipFill>
        <p:spPr>
          <a:xfrm>
            <a:off x="233375" y="1646188"/>
            <a:ext cx="8677275" cy="3057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28"/>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4: </a:t>
            </a:r>
            <a:r>
              <a:rPr b="1" lang="en"/>
              <a:t>Align </a:t>
            </a:r>
            <a:r>
              <a:rPr lang="en"/>
              <a:t>&amp; Expose</a:t>
            </a:r>
            <a:endParaRPr/>
          </a:p>
        </p:txBody>
      </p:sp>
      <p:pic>
        <p:nvPicPr>
          <p:cNvPr id="171" name="Google Shape;171;p28"/>
          <p:cNvPicPr preferRelativeResize="0"/>
          <p:nvPr/>
        </p:nvPicPr>
        <p:blipFill>
          <a:blip r:embed="rId3">
            <a:alphaModFix/>
          </a:blip>
          <a:stretch>
            <a:fillRect/>
          </a:stretch>
        </p:blipFill>
        <p:spPr>
          <a:xfrm>
            <a:off x="311726" y="1277025"/>
            <a:ext cx="6423331" cy="38664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29"/>
          <p:cNvSpPr txBox="1"/>
          <p:nvPr>
            <p:ph type="title"/>
          </p:nvPr>
        </p:nvSpPr>
        <p:spPr>
          <a:xfrm>
            <a:off x="188150" y="408263"/>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4: </a:t>
            </a:r>
            <a:r>
              <a:rPr b="1" lang="en"/>
              <a:t>Align </a:t>
            </a:r>
            <a:r>
              <a:rPr lang="en"/>
              <a:t>&amp; Expose </a:t>
            </a:r>
            <a:endParaRPr>
              <a:solidFill>
                <a:schemeClr val="accent2"/>
              </a:solidFill>
            </a:endParaRPr>
          </a:p>
        </p:txBody>
      </p:sp>
      <p:sp>
        <p:nvSpPr>
          <p:cNvPr id="177" name="Google Shape;177;p29"/>
          <p:cNvSpPr txBox="1"/>
          <p:nvPr/>
        </p:nvSpPr>
        <p:spPr>
          <a:xfrm>
            <a:off x="48600" y="1347891"/>
            <a:ext cx="9046800" cy="31938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Photomask holds the pattern that will be exposed(with UV light) onto them photoresist layer of the wafer</a:t>
            </a:r>
            <a:endParaRPr sz="1700">
              <a:solidFill>
                <a:srgbClr val="434343"/>
              </a:solidFill>
              <a:latin typeface="Roboto"/>
              <a:ea typeface="Roboto"/>
              <a:cs typeface="Roboto"/>
              <a:sym typeface="Roboto"/>
            </a:endParaRPr>
          </a:p>
          <a:p>
            <a:pPr indent="0" lvl="0" marL="0" rtl="0" algn="l">
              <a:lnSpc>
                <a:spcPct val="115000"/>
              </a:lnSpc>
              <a:spcBef>
                <a:spcPts val="0"/>
              </a:spcBef>
              <a:spcAft>
                <a:spcPts val="0"/>
              </a:spcAft>
              <a:buNone/>
            </a:pPr>
            <a:r>
              <a:t/>
            </a:r>
            <a:endParaRPr sz="1800">
              <a:solidFill>
                <a:srgbClr val="404040"/>
              </a:solidFill>
              <a:latin typeface="Roboto"/>
              <a:ea typeface="Roboto"/>
              <a:cs typeface="Roboto"/>
              <a:sym typeface="Roboto"/>
            </a:endParaRPr>
          </a:p>
        </p:txBody>
      </p:sp>
      <p:pic>
        <p:nvPicPr>
          <p:cNvPr id="178" name="Google Shape;178;p29"/>
          <p:cNvPicPr preferRelativeResize="0"/>
          <p:nvPr/>
        </p:nvPicPr>
        <p:blipFill rotWithShape="1">
          <a:blip r:embed="rId3">
            <a:alphaModFix/>
          </a:blip>
          <a:srcRect b="4964" l="0" r="5213" t="5252"/>
          <a:stretch/>
        </p:blipFill>
        <p:spPr>
          <a:xfrm>
            <a:off x="122400" y="2128626"/>
            <a:ext cx="2950475" cy="2096100"/>
          </a:xfrm>
          <a:prstGeom prst="rect">
            <a:avLst/>
          </a:prstGeom>
          <a:noFill/>
          <a:ln>
            <a:noFill/>
          </a:ln>
        </p:spPr>
      </p:pic>
      <p:pic>
        <p:nvPicPr>
          <p:cNvPr id="179" name="Google Shape;179;p29"/>
          <p:cNvPicPr preferRelativeResize="0"/>
          <p:nvPr/>
        </p:nvPicPr>
        <p:blipFill rotWithShape="1">
          <a:blip r:embed="rId4">
            <a:alphaModFix/>
          </a:blip>
          <a:srcRect b="10655" l="7292" r="7120" t="5445"/>
          <a:stretch/>
        </p:blipFill>
        <p:spPr>
          <a:xfrm>
            <a:off x="3393200" y="2329631"/>
            <a:ext cx="1053657" cy="1061587"/>
          </a:xfrm>
          <a:prstGeom prst="rect">
            <a:avLst/>
          </a:prstGeom>
          <a:noFill/>
          <a:ln>
            <a:noFill/>
          </a:ln>
        </p:spPr>
      </p:pic>
      <p:pic>
        <p:nvPicPr>
          <p:cNvPr id="180" name="Google Shape;180;p29"/>
          <p:cNvPicPr preferRelativeResize="0"/>
          <p:nvPr/>
        </p:nvPicPr>
        <p:blipFill rotWithShape="1">
          <a:blip r:embed="rId5">
            <a:alphaModFix/>
          </a:blip>
          <a:srcRect b="0" l="3558" r="0" t="0"/>
          <a:stretch/>
        </p:blipFill>
        <p:spPr>
          <a:xfrm>
            <a:off x="5406700" y="2416025"/>
            <a:ext cx="1391750" cy="964400"/>
          </a:xfrm>
          <a:prstGeom prst="rect">
            <a:avLst/>
          </a:prstGeom>
          <a:noFill/>
          <a:ln>
            <a:noFill/>
          </a:ln>
        </p:spPr>
      </p:pic>
      <p:pic>
        <p:nvPicPr>
          <p:cNvPr id="181" name="Google Shape;181;p29"/>
          <p:cNvPicPr preferRelativeResize="0"/>
          <p:nvPr/>
        </p:nvPicPr>
        <p:blipFill>
          <a:blip r:embed="rId6">
            <a:alphaModFix/>
          </a:blip>
          <a:stretch>
            <a:fillRect/>
          </a:stretch>
        </p:blipFill>
        <p:spPr>
          <a:xfrm>
            <a:off x="4175600" y="4226752"/>
            <a:ext cx="3853930" cy="741140"/>
          </a:xfrm>
          <a:prstGeom prst="rect">
            <a:avLst/>
          </a:prstGeom>
          <a:noFill/>
          <a:ln>
            <a:noFill/>
          </a:ln>
        </p:spPr>
      </p:pic>
      <p:cxnSp>
        <p:nvCxnSpPr>
          <p:cNvPr id="182" name="Google Shape;182;p29"/>
          <p:cNvCxnSpPr/>
          <p:nvPr/>
        </p:nvCxnSpPr>
        <p:spPr>
          <a:xfrm>
            <a:off x="4446850" y="2329631"/>
            <a:ext cx="974700" cy="101100"/>
          </a:xfrm>
          <a:prstGeom prst="straightConnector1">
            <a:avLst/>
          </a:prstGeom>
          <a:noFill/>
          <a:ln cap="flat" cmpd="sng" w="38100">
            <a:solidFill>
              <a:srgbClr val="E69138"/>
            </a:solidFill>
            <a:prstDash val="solid"/>
            <a:round/>
            <a:headEnd len="med" w="med" type="none"/>
            <a:tailEnd len="med" w="med" type="none"/>
          </a:ln>
        </p:spPr>
      </p:cxnSp>
      <p:cxnSp>
        <p:nvCxnSpPr>
          <p:cNvPr id="183" name="Google Shape;183;p29"/>
          <p:cNvCxnSpPr>
            <a:endCxn id="180" idx="1"/>
          </p:cNvCxnSpPr>
          <p:nvPr/>
        </p:nvCxnSpPr>
        <p:spPr>
          <a:xfrm flipH="1" rot="10800000">
            <a:off x="4449400" y="2898225"/>
            <a:ext cx="957300" cy="497700"/>
          </a:xfrm>
          <a:prstGeom prst="straightConnector1">
            <a:avLst/>
          </a:prstGeom>
          <a:noFill/>
          <a:ln cap="flat" cmpd="sng" w="38100">
            <a:solidFill>
              <a:srgbClr val="E69138"/>
            </a:solidFill>
            <a:prstDash val="solid"/>
            <a:round/>
            <a:headEnd len="med" w="med" type="none"/>
            <a:tailEnd len="med" w="med" type="none"/>
          </a:ln>
        </p:spPr>
      </p:cxnSp>
      <p:cxnSp>
        <p:nvCxnSpPr>
          <p:cNvPr id="184" name="Google Shape;184;p29"/>
          <p:cNvCxnSpPr>
            <a:stCxn id="180" idx="2"/>
            <a:endCxn id="181" idx="0"/>
          </p:cNvCxnSpPr>
          <p:nvPr/>
        </p:nvCxnSpPr>
        <p:spPr>
          <a:xfrm>
            <a:off x="6102575" y="3380425"/>
            <a:ext cx="0" cy="846300"/>
          </a:xfrm>
          <a:prstGeom prst="straightConnector1">
            <a:avLst/>
          </a:prstGeom>
          <a:noFill/>
          <a:ln cap="flat" cmpd="sng" w="38100">
            <a:solidFill>
              <a:srgbClr val="E69138"/>
            </a:solidFill>
            <a:prstDash val="solid"/>
            <a:round/>
            <a:headEnd len="med" w="med" type="none"/>
            <a:tailEnd len="med" w="med" type="triangle"/>
          </a:ln>
        </p:spPr>
      </p:cxnSp>
      <p:sp>
        <p:nvSpPr>
          <p:cNvPr id="185" name="Google Shape;185;p29"/>
          <p:cNvSpPr txBox="1"/>
          <p:nvPr/>
        </p:nvSpPr>
        <p:spPr>
          <a:xfrm>
            <a:off x="3176263" y="3316244"/>
            <a:ext cx="1590900" cy="2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34343"/>
                </a:solidFill>
                <a:latin typeface="Roboto"/>
                <a:ea typeface="Roboto"/>
                <a:cs typeface="Roboto"/>
                <a:sym typeface="Roboto"/>
              </a:rPr>
              <a:t>Single Die Layout</a:t>
            </a:r>
            <a:endParaRPr>
              <a:solidFill>
                <a:srgbClr val="434343"/>
              </a:solidFill>
              <a:latin typeface="Roboto"/>
              <a:ea typeface="Roboto"/>
              <a:cs typeface="Roboto"/>
              <a:sym typeface="Roboto"/>
            </a:endParaRPr>
          </a:p>
        </p:txBody>
      </p:sp>
      <p:sp>
        <p:nvSpPr>
          <p:cNvPr id="186" name="Google Shape;186;p29"/>
          <p:cNvSpPr txBox="1"/>
          <p:nvPr/>
        </p:nvSpPr>
        <p:spPr>
          <a:xfrm>
            <a:off x="6881400" y="2390200"/>
            <a:ext cx="2214000" cy="30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34343"/>
                </a:solidFill>
                <a:latin typeface="Roboto"/>
                <a:ea typeface="Roboto"/>
                <a:cs typeface="Roboto"/>
                <a:sym typeface="Roboto"/>
              </a:rPr>
              <a:t>Reticle containing a layer’s image of one or more die </a:t>
            </a:r>
            <a:endParaRPr>
              <a:solidFill>
                <a:srgbClr val="434343"/>
              </a:solidFill>
              <a:latin typeface="Roboto"/>
              <a:ea typeface="Roboto"/>
              <a:cs typeface="Roboto"/>
              <a:sym typeface="Roboto"/>
            </a:endParaRPr>
          </a:p>
        </p:txBody>
      </p:sp>
      <p:sp>
        <p:nvSpPr>
          <p:cNvPr id="187" name="Google Shape;187;p29"/>
          <p:cNvSpPr txBox="1"/>
          <p:nvPr/>
        </p:nvSpPr>
        <p:spPr>
          <a:xfrm>
            <a:off x="122400" y="4226743"/>
            <a:ext cx="2632800" cy="46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34343"/>
                </a:solidFill>
                <a:latin typeface="Roboto"/>
                <a:ea typeface="Roboto"/>
                <a:cs typeface="Roboto"/>
                <a:sym typeface="Roboto"/>
              </a:rPr>
              <a:t>Photomask containing reticle</a:t>
            </a:r>
            <a:endParaRPr>
              <a:solidFill>
                <a:srgbClr val="434343"/>
              </a:solidFill>
              <a:latin typeface="Roboto"/>
              <a:ea typeface="Roboto"/>
              <a:cs typeface="Roboto"/>
              <a:sym typeface="Roboto"/>
            </a:endParaRPr>
          </a:p>
          <a:p>
            <a:pPr indent="0" lvl="0" marL="0" rtl="0" algn="l">
              <a:spcBef>
                <a:spcPts val="0"/>
              </a:spcBef>
              <a:spcAft>
                <a:spcPts val="0"/>
              </a:spcAft>
              <a:buNone/>
            </a:pPr>
            <a:r>
              <a:rPr lang="en">
                <a:solidFill>
                  <a:srgbClr val="434343"/>
                </a:solidFill>
                <a:latin typeface="Roboto"/>
                <a:ea typeface="Roboto"/>
                <a:cs typeface="Roboto"/>
                <a:sym typeface="Roboto"/>
              </a:rPr>
              <a:t>Made of Chrome</a:t>
            </a:r>
            <a:endParaRPr>
              <a:solidFill>
                <a:srgbClr val="434343"/>
              </a:solidFill>
              <a:latin typeface="Roboto"/>
              <a:ea typeface="Roboto"/>
              <a:cs typeface="Roboto"/>
              <a:sym typeface="Roboto"/>
            </a:endParaRPr>
          </a:p>
        </p:txBody>
      </p:sp>
      <p:sp>
        <p:nvSpPr>
          <p:cNvPr id="188" name="Google Shape;188;p29"/>
          <p:cNvSpPr txBox="1"/>
          <p:nvPr/>
        </p:nvSpPr>
        <p:spPr>
          <a:xfrm>
            <a:off x="6699000" y="3723431"/>
            <a:ext cx="1488300" cy="21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434343"/>
                </a:solidFill>
                <a:latin typeface="Roboto"/>
                <a:ea typeface="Roboto"/>
                <a:cs typeface="Roboto"/>
                <a:sym typeface="Roboto"/>
              </a:rPr>
              <a:t>Reticle exposed to UV light</a:t>
            </a:r>
            <a:endParaRPr>
              <a:solidFill>
                <a:srgbClr val="434343"/>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30"/>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4: </a:t>
            </a:r>
            <a:r>
              <a:rPr b="1" lang="en"/>
              <a:t>Align </a:t>
            </a:r>
            <a:r>
              <a:rPr lang="en"/>
              <a:t>and Expose</a:t>
            </a:r>
            <a:endParaRPr/>
          </a:p>
        </p:txBody>
      </p:sp>
      <p:pic>
        <p:nvPicPr>
          <p:cNvPr id="194" name="Google Shape;194;p30"/>
          <p:cNvPicPr preferRelativeResize="0"/>
          <p:nvPr/>
        </p:nvPicPr>
        <p:blipFill rotWithShape="1">
          <a:blip r:embed="rId3">
            <a:alphaModFix/>
          </a:blip>
          <a:srcRect b="1854" l="2789" r="0" t="0"/>
          <a:stretch/>
        </p:blipFill>
        <p:spPr>
          <a:xfrm>
            <a:off x="273025" y="1355549"/>
            <a:ext cx="2484645" cy="2713250"/>
          </a:xfrm>
          <a:prstGeom prst="rect">
            <a:avLst/>
          </a:prstGeom>
          <a:noFill/>
          <a:ln>
            <a:noFill/>
          </a:ln>
        </p:spPr>
      </p:pic>
      <p:pic>
        <p:nvPicPr>
          <p:cNvPr id="195" name="Google Shape;195;p30"/>
          <p:cNvPicPr preferRelativeResize="0"/>
          <p:nvPr/>
        </p:nvPicPr>
        <p:blipFill rotWithShape="1">
          <a:blip r:embed="rId4">
            <a:alphaModFix/>
          </a:blip>
          <a:srcRect b="2496" l="7045" r="4661" t="0"/>
          <a:stretch/>
        </p:blipFill>
        <p:spPr>
          <a:xfrm>
            <a:off x="3644850" y="1355550"/>
            <a:ext cx="1694461" cy="2713250"/>
          </a:xfrm>
          <a:prstGeom prst="rect">
            <a:avLst/>
          </a:prstGeom>
          <a:noFill/>
          <a:ln>
            <a:noFill/>
          </a:ln>
        </p:spPr>
      </p:pic>
      <p:pic>
        <p:nvPicPr>
          <p:cNvPr id="196" name="Google Shape;196;p30"/>
          <p:cNvPicPr preferRelativeResize="0"/>
          <p:nvPr/>
        </p:nvPicPr>
        <p:blipFill rotWithShape="1">
          <a:blip r:embed="rId5">
            <a:alphaModFix/>
          </a:blip>
          <a:srcRect b="11793" l="0" r="0" t="0"/>
          <a:stretch/>
        </p:blipFill>
        <p:spPr>
          <a:xfrm>
            <a:off x="6978400" y="1309090"/>
            <a:ext cx="1466025" cy="2759710"/>
          </a:xfrm>
          <a:prstGeom prst="rect">
            <a:avLst/>
          </a:prstGeom>
          <a:noFill/>
          <a:ln>
            <a:noFill/>
          </a:ln>
        </p:spPr>
      </p:pic>
      <p:sp>
        <p:nvSpPr>
          <p:cNvPr id="197" name="Google Shape;197;p30"/>
          <p:cNvSpPr txBox="1"/>
          <p:nvPr/>
        </p:nvSpPr>
        <p:spPr>
          <a:xfrm>
            <a:off x="273025" y="4085750"/>
            <a:ext cx="1854300" cy="62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solidFill>
                  <a:srgbClr val="434343"/>
                </a:solidFill>
                <a:latin typeface="Roboto"/>
                <a:ea typeface="Roboto"/>
                <a:cs typeface="Roboto"/>
                <a:sym typeface="Roboto"/>
              </a:rPr>
              <a:t>Good Resolution</a:t>
            </a:r>
            <a:endParaRPr>
              <a:solidFill>
                <a:srgbClr val="434343"/>
              </a:solidFill>
              <a:latin typeface="Roboto"/>
              <a:ea typeface="Roboto"/>
              <a:cs typeface="Roboto"/>
              <a:sym typeface="Roboto"/>
            </a:endParaRPr>
          </a:p>
          <a:p>
            <a:pPr indent="0" lvl="0" marL="0" marR="0" rtl="0" algn="l">
              <a:lnSpc>
                <a:spcPct val="100000"/>
              </a:lnSpc>
              <a:spcBef>
                <a:spcPts val="0"/>
              </a:spcBef>
              <a:spcAft>
                <a:spcPts val="0"/>
              </a:spcAft>
              <a:buNone/>
            </a:pPr>
            <a:r>
              <a:rPr lang="en">
                <a:solidFill>
                  <a:srgbClr val="434343"/>
                </a:solidFill>
                <a:latin typeface="Roboto"/>
                <a:ea typeface="Roboto"/>
                <a:cs typeface="Roboto"/>
                <a:sym typeface="Roboto"/>
              </a:rPr>
              <a:t>Bad defect densities</a:t>
            </a:r>
            <a:endParaRPr>
              <a:solidFill>
                <a:srgbClr val="434343"/>
              </a:solidFill>
              <a:latin typeface="Roboto"/>
              <a:ea typeface="Roboto"/>
              <a:cs typeface="Roboto"/>
              <a:sym typeface="Roboto"/>
            </a:endParaRPr>
          </a:p>
        </p:txBody>
      </p:sp>
      <p:sp>
        <p:nvSpPr>
          <p:cNvPr id="198" name="Google Shape;198;p30"/>
          <p:cNvSpPr txBox="1"/>
          <p:nvPr/>
        </p:nvSpPr>
        <p:spPr>
          <a:xfrm>
            <a:off x="3530475" y="4603975"/>
            <a:ext cx="1609200" cy="36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t/>
            </a:r>
            <a:endParaRPr>
              <a:solidFill>
                <a:srgbClr val="434343"/>
              </a:solidFill>
              <a:latin typeface="Roboto"/>
              <a:ea typeface="Roboto"/>
              <a:cs typeface="Roboto"/>
              <a:sym typeface="Roboto"/>
            </a:endParaRPr>
          </a:p>
        </p:txBody>
      </p:sp>
      <p:sp>
        <p:nvSpPr>
          <p:cNvPr id="199" name="Google Shape;199;p30"/>
          <p:cNvSpPr txBox="1"/>
          <p:nvPr/>
        </p:nvSpPr>
        <p:spPr>
          <a:xfrm>
            <a:off x="3644850" y="4068800"/>
            <a:ext cx="2278800" cy="62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solidFill>
                  <a:srgbClr val="434343"/>
                </a:solidFill>
                <a:latin typeface="Roboto"/>
                <a:ea typeface="Roboto"/>
                <a:cs typeface="Roboto"/>
                <a:sym typeface="Roboto"/>
              </a:rPr>
              <a:t>Hard to print </a:t>
            </a:r>
            <a:r>
              <a:rPr lang="en">
                <a:solidFill>
                  <a:srgbClr val="434343"/>
                </a:solidFill>
                <a:latin typeface="Roboto"/>
                <a:ea typeface="Roboto"/>
                <a:cs typeface="Roboto"/>
                <a:sym typeface="Roboto"/>
              </a:rPr>
              <a:t>features</a:t>
            </a:r>
            <a:r>
              <a:rPr lang="en">
                <a:solidFill>
                  <a:srgbClr val="434343"/>
                </a:solidFill>
                <a:latin typeface="Roboto"/>
                <a:ea typeface="Roboto"/>
                <a:cs typeface="Roboto"/>
                <a:sym typeface="Roboto"/>
              </a:rPr>
              <a:t> below few mm in line width </a:t>
            </a:r>
            <a:endParaRPr>
              <a:solidFill>
                <a:srgbClr val="434343"/>
              </a:solidFill>
              <a:latin typeface="Roboto"/>
              <a:ea typeface="Roboto"/>
              <a:cs typeface="Roboto"/>
              <a:sym typeface="Roboto"/>
            </a:endParaRPr>
          </a:p>
          <a:p>
            <a:pPr indent="0" lvl="0" marL="0" marR="0" rtl="0" algn="l">
              <a:lnSpc>
                <a:spcPct val="100000"/>
              </a:lnSpc>
              <a:spcBef>
                <a:spcPts val="0"/>
              </a:spcBef>
              <a:spcAft>
                <a:spcPts val="0"/>
              </a:spcAft>
              <a:buNone/>
            </a:pPr>
            <a:r>
              <a:t/>
            </a:r>
            <a:endParaRPr>
              <a:solidFill>
                <a:srgbClr val="434343"/>
              </a:solidFill>
              <a:latin typeface="Roboto"/>
              <a:ea typeface="Roboto"/>
              <a:cs typeface="Roboto"/>
              <a:sym typeface="Roboto"/>
            </a:endParaRPr>
          </a:p>
        </p:txBody>
      </p:sp>
      <p:sp>
        <p:nvSpPr>
          <p:cNvPr id="200" name="Google Shape;200;p30"/>
          <p:cNvSpPr txBox="1"/>
          <p:nvPr/>
        </p:nvSpPr>
        <p:spPr>
          <a:xfrm>
            <a:off x="6978400" y="4068800"/>
            <a:ext cx="3554100" cy="657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a:solidFill>
                  <a:srgbClr val="434343"/>
                </a:solidFill>
                <a:latin typeface="Roboto"/>
                <a:ea typeface="Roboto"/>
                <a:cs typeface="Roboto"/>
                <a:sym typeface="Roboto"/>
              </a:rPr>
              <a:t>High resolution </a:t>
            </a:r>
            <a:endParaRPr>
              <a:solidFill>
                <a:srgbClr val="434343"/>
              </a:solidFill>
              <a:latin typeface="Roboto"/>
              <a:ea typeface="Roboto"/>
              <a:cs typeface="Roboto"/>
              <a:sym typeface="Roboto"/>
            </a:endParaRPr>
          </a:p>
          <a:p>
            <a:pPr indent="0" lvl="0" marL="0" marR="0" rtl="0" algn="l">
              <a:lnSpc>
                <a:spcPct val="100000"/>
              </a:lnSpc>
              <a:spcBef>
                <a:spcPts val="0"/>
              </a:spcBef>
              <a:spcAft>
                <a:spcPts val="0"/>
              </a:spcAft>
              <a:buNone/>
            </a:pPr>
            <a:r>
              <a:rPr lang="en">
                <a:solidFill>
                  <a:srgbClr val="434343"/>
                </a:solidFill>
                <a:latin typeface="Roboto"/>
                <a:ea typeface="Roboto"/>
                <a:cs typeface="Roboto"/>
                <a:sym typeface="Roboto"/>
              </a:rPr>
              <a:t>Low defect densities </a:t>
            </a:r>
            <a:endParaRPr>
              <a:solidFill>
                <a:srgbClr val="434343"/>
              </a:solidFill>
              <a:latin typeface="Roboto"/>
              <a:ea typeface="Roboto"/>
              <a:cs typeface="Roboto"/>
              <a:sym typeface="Roboto"/>
            </a:endParaRPr>
          </a:p>
          <a:p>
            <a:pPr indent="0" lvl="0" marL="0" marR="0" rtl="0" algn="l">
              <a:lnSpc>
                <a:spcPct val="100000"/>
              </a:lnSpc>
              <a:spcBef>
                <a:spcPts val="0"/>
              </a:spcBef>
              <a:spcAft>
                <a:spcPts val="0"/>
              </a:spcAft>
              <a:buNone/>
            </a:pPr>
            <a:r>
              <a:rPr lang="en">
                <a:solidFill>
                  <a:srgbClr val="434343"/>
                </a:solidFill>
                <a:latin typeface="Roboto"/>
                <a:ea typeface="Roboto"/>
                <a:cs typeface="Roboto"/>
                <a:sym typeface="Roboto"/>
              </a:rPr>
              <a:t>50 wafers/hour</a:t>
            </a:r>
            <a:endParaRPr>
              <a:solidFill>
                <a:srgbClr val="434343"/>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31"/>
          <p:cNvSpPr txBox="1"/>
          <p:nvPr>
            <p:ph type="title"/>
          </p:nvPr>
        </p:nvSpPr>
        <p:spPr>
          <a:xfrm>
            <a:off x="188150" y="408263"/>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4: Align &amp; </a:t>
            </a:r>
            <a:r>
              <a:rPr b="1" lang="en"/>
              <a:t>Expose </a:t>
            </a:r>
            <a:endParaRPr b="1">
              <a:solidFill>
                <a:schemeClr val="accent2"/>
              </a:solidFill>
            </a:endParaRPr>
          </a:p>
        </p:txBody>
      </p:sp>
      <p:grpSp>
        <p:nvGrpSpPr>
          <p:cNvPr id="206" name="Google Shape;206;p31"/>
          <p:cNvGrpSpPr/>
          <p:nvPr/>
        </p:nvGrpSpPr>
        <p:grpSpPr>
          <a:xfrm>
            <a:off x="162792" y="1560878"/>
            <a:ext cx="8888457" cy="3362764"/>
            <a:chOff x="736325" y="1347775"/>
            <a:chExt cx="7972425" cy="2758625"/>
          </a:xfrm>
        </p:grpSpPr>
        <p:pic>
          <p:nvPicPr>
            <p:cNvPr id="207" name="Google Shape;207;p31"/>
            <p:cNvPicPr preferRelativeResize="0"/>
            <p:nvPr/>
          </p:nvPicPr>
          <p:blipFill>
            <a:blip r:embed="rId3">
              <a:alphaModFix/>
            </a:blip>
            <a:stretch>
              <a:fillRect/>
            </a:stretch>
          </p:blipFill>
          <p:spPr>
            <a:xfrm>
              <a:off x="736325" y="1347775"/>
              <a:ext cx="7972425" cy="2447925"/>
            </a:xfrm>
            <a:prstGeom prst="rect">
              <a:avLst/>
            </a:prstGeom>
            <a:noFill/>
            <a:ln>
              <a:noFill/>
            </a:ln>
          </p:spPr>
        </p:pic>
        <p:sp>
          <p:nvSpPr>
            <p:cNvPr id="208" name="Google Shape;208;p31"/>
            <p:cNvSpPr/>
            <p:nvPr/>
          </p:nvSpPr>
          <p:spPr>
            <a:xfrm>
              <a:off x="4040488" y="3339000"/>
              <a:ext cx="1364100" cy="767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 name="Shape 72"/>
        <p:cNvGrpSpPr/>
        <p:nvPr/>
      </p:nvGrpSpPr>
      <p:grpSpPr>
        <a:xfrm>
          <a:off x="0" y="0"/>
          <a:ext cx="0" cy="0"/>
          <a:chOff x="0" y="0"/>
          <a:chExt cx="0" cy="0"/>
        </a:xfrm>
      </p:grpSpPr>
      <p:sp>
        <p:nvSpPr>
          <p:cNvPr id="73" name="Google Shape;73;p14"/>
          <p:cNvSpPr txBox="1"/>
          <p:nvPr>
            <p:ph type="title"/>
          </p:nvPr>
        </p:nvSpPr>
        <p:spPr>
          <a:xfrm>
            <a:off x="311700" y="539725"/>
            <a:ext cx="8520600" cy="128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Lecture 5: Lithography &amp; Etching</a:t>
            </a:r>
            <a:endParaRPr/>
          </a:p>
        </p:txBody>
      </p:sp>
      <p:pic>
        <p:nvPicPr>
          <p:cNvPr id="74" name="Google Shape;74;p14"/>
          <p:cNvPicPr preferRelativeResize="0"/>
          <p:nvPr/>
        </p:nvPicPr>
        <p:blipFill>
          <a:blip r:embed="rId3">
            <a:alphaModFix/>
          </a:blip>
          <a:stretch>
            <a:fillRect/>
          </a:stretch>
        </p:blipFill>
        <p:spPr>
          <a:xfrm>
            <a:off x="6158700" y="2895775"/>
            <a:ext cx="2932275" cy="2168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32"/>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5: Develop</a:t>
            </a:r>
            <a:endParaRPr/>
          </a:p>
        </p:txBody>
      </p:sp>
      <p:sp>
        <p:nvSpPr>
          <p:cNvPr id="214" name="Google Shape;214;p32"/>
          <p:cNvSpPr txBox="1"/>
          <p:nvPr/>
        </p:nvSpPr>
        <p:spPr>
          <a:xfrm>
            <a:off x="430100" y="1355975"/>
            <a:ext cx="7758600" cy="3090600"/>
          </a:xfrm>
          <a:prstGeom prst="rect">
            <a:avLst/>
          </a:prstGeom>
          <a:noFill/>
          <a:ln>
            <a:noFill/>
          </a:ln>
        </p:spPr>
        <p:txBody>
          <a:bodyPr anchorCtr="0" anchor="t" bIns="91425" lIns="91425" spcFirstLastPara="1" rIns="91425" wrap="square" tIns="91425">
            <a:noAutofit/>
          </a:bodyPr>
          <a:lstStyle/>
          <a:p>
            <a:pPr indent="-336550" lvl="0" marL="457200" rtl="0" algn="l">
              <a:lnSpc>
                <a:spcPct val="15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Soluble areas of photoresist are dissolved by developer chemical </a:t>
            </a:r>
            <a:endParaRPr sz="1700">
              <a:solidFill>
                <a:srgbClr val="434343"/>
              </a:solidFill>
              <a:latin typeface="Roboto"/>
              <a:ea typeface="Roboto"/>
              <a:cs typeface="Roboto"/>
              <a:sym typeface="Roboto"/>
            </a:endParaRPr>
          </a:p>
          <a:p>
            <a:pPr indent="-336550" lvl="0" marL="457200" rtl="0" algn="l">
              <a:lnSpc>
                <a:spcPct val="15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Now, visible patterns appear on wafer</a:t>
            </a:r>
            <a:endParaRPr sz="1700">
              <a:solidFill>
                <a:srgbClr val="434343"/>
              </a:solidFill>
              <a:latin typeface="Roboto"/>
              <a:ea typeface="Roboto"/>
              <a:cs typeface="Roboto"/>
              <a:sym typeface="Roboto"/>
            </a:endParaRPr>
          </a:p>
          <a:p>
            <a:pPr indent="-336550" lvl="0" marL="457200" rtl="0" algn="l">
              <a:lnSpc>
                <a:spcPct val="15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Parameters to measure:</a:t>
            </a:r>
            <a:endParaRPr sz="1700">
              <a:solidFill>
                <a:srgbClr val="434343"/>
              </a:solidFill>
              <a:latin typeface="Roboto"/>
              <a:ea typeface="Roboto"/>
              <a:cs typeface="Roboto"/>
              <a:sym typeface="Roboto"/>
            </a:endParaRPr>
          </a:p>
          <a:p>
            <a:pPr indent="-336550" lvl="1" marL="914400" rtl="0" algn="l">
              <a:lnSpc>
                <a:spcPct val="15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Line resolution</a:t>
            </a:r>
            <a:endParaRPr sz="1700">
              <a:solidFill>
                <a:srgbClr val="434343"/>
              </a:solidFill>
              <a:latin typeface="Roboto"/>
              <a:ea typeface="Roboto"/>
              <a:cs typeface="Roboto"/>
              <a:sym typeface="Roboto"/>
            </a:endParaRPr>
          </a:p>
          <a:p>
            <a:pPr indent="-336550" lvl="1" marL="914400" rtl="0" algn="l">
              <a:lnSpc>
                <a:spcPct val="15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Uniformity</a:t>
            </a:r>
            <a:endParaRPr sz="1700">
              <a:solidFill>
                <a:srgbClr val="434343"/>
              </a:solidFill>
              <a:latin typeface="Roboto"/>
              <a:ea typeface="Roboto"/>
              <a:cs typeface="Roboto"/>
              <a:sym typeface="Roboto"/>
            </a:endParaRPr>
          </a:p>
          <a:p>
            <a:pPr indent="-336550" lvl="1" marL="914400" rtl="0" algn="l">
              <a:lnSpc>
                <a:spcPct val="15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Particles and defects</a:t>
            </a:r>
            <a:endParaRPr sz="1700">
              <a:solidFill>
                <a:srgbClr val="434343"/>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pic>
        <p:nvPicPr>
          <p:cNvPr id="215" name="Google Shape;215;p32"/>
          <p:cNvPicPr preferRelativeResize="0"/>
          <p:nvPr/>
        </p:nvPicPr>
        <p:blipFill>
          <a:blip r:embed="rId3">
            <a:alphaModFix/>
          </a:blip>
          <a:stretch>
            <a:fillRect/>
          </a:stretch>
        </p:blipFill>
        <p:spPr>
          <a:xfrm>
            <a:off x="390024" y="3815150"/>
            <a:ext cx="2768225" cy="1269825"/>
          </a:xfrm>
          <a:prstGeom prst="rect">
            <a:avLst/>
          </a:prstGeom>
          <a:noFill/>
          <a:ln>
            <a:noFill/>
          </a:ln>
        </p:spPr>
      </p:pic>
      <p:pic>
        <p:nvPicPr>
          <p:cNvPr id="216" name="Google Shape;216;p32"/>
          <p:cNvPicPr preferRelativeResize="0"/>
          <p:nvPr/>
        </p:nvPicPr>
        <p:blipFill>
          <a:blip r:embed="rId4">
            <a:alphaModFix/>
          </a:blip>
          <a:stretch>
            <a:fillRect/>
          </a:stretch>
        </p:blipFill>
        <p:spPr>
          <a:xfrm>
            <a:off x="5467225" y="4096336"/>
            <a:ext cx="2768225" cy="988639"/>
          </a:xfrm>
          <a:prstGeom prst="rect">
            <a:avLst/>
          </a:prstGeom>
          <a:noFill/>
          <a:ln>
            <a:noFill/>
          </a:ln>
        </p:spPr>
      </p:pic>
      <p:cxnSp>
        <p:nvCxnSpPr>
          <p:cNvPr id="217" name="Google Shape;217;p32"/>
          <p:cNvCxnSpPr/>
          <p:nvPr/>
        </p:nvCxnSpPr>
        <p:spPr>
          <a:xfrm>
            <a:off x="3848950" y="4444963"/>
            <a:ext cx="1275000" cy="10200"/>
          </a:xfrm>
          <a:prstGeom prst="straightConnector1">
            <a:avLst/>
          </a:prstGeom>
          <a:noFill/>
          <a:ln cap="flat" cmpd="sng" w="28575">
            <a:solidFill>
              <a:srgbClr val="434343"/>
            </a:solidFill>
            <a:prstDash val="solid"/>
            <a:round/>
            <a:headEnd len="med" w="med" type="none"/>
            <a:tailEnd len="med" w="med" type="triangle"/>
          </a:ln>
        </p:spPr>
      </p:cxnSp>
      <p:sp>
        <p:nvSpPr>
          <p:cNvPr id="218" name="Google Shape;218;p32"/>
          <p:cNvSpPr txBox="1"/>
          <p:nvPr/>
        </p:nvSpPr>
        <p:spPr>
          <a:xfrm>
            <a:off x="3848938" y="3986275"/>
            <a:ext cx="1790400" cy="46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434343"/>
                </a:solidFill>
                <a:latin typeface="Roboto"/>
                <a:ea typeface="Roboto"/>
                <a:cs typeface="Roboto"/>
                <a:sym typeface="Roboto"/>
              </a:rPr>
              <a:t>Develop</a:t>
            </a:r>
            <a:endParaRPr b="1" sz="1700">
              <a:solidFill>
                <a:srgbClr val="434343"/>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33"/>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5: Develop </a:t>
            </a:r>
            <a:endParaRPr/>
          </a:p>
        </p:txBody>
      </p:sp>
      <p:pic>
        <p:nvPicPr>
          <p:cNvPr id="224" name="Google Shape;224;p33"/>
          <p:cNvPicPr preferRelativeResize="0"/>
          <p:nvPr/>
        </p:nvPicPr>
        <p:blipFill rotWithShape="1">
          <a:blip r:embed="rId3">
            <a:alphaModFix/>
          </a:blip>
          <a:srcRect b="0" l="0" r="0" t="5195"/>
          <a:stretch/>
        </p:blipFill>
        <p:spPr>
          <a:xfrm>
            <a:off x="1108050" y="2843050"/>
            <a:ext cx="7183726" cy="2180975"/>
          </a:xfrm>
          <a:prstGeom prst="rect">
            <a:avLst/>
          </a:prstGeom>
          <a:noFill/>
          <a:ln>
            <a:noFill/>
          </a:ln>
        </p:spPr>
      </p:pic>
      <p:pic>
        <p:nvPicPr>
          <p:cNvPr id="225" name="Google Shape;225;p33"/>
          <p:cNvPicPr preferRelativeResize="0"/>
          <p:nvPr/>
        </p:nvPicPr>
        <p:blipFill>
          <a:blip r:embed="rId4">
            <a:alphaModFix/>
          </a:blip>
          <a:stretch>
            <a:fillRect/>
          </a:stretch>
        </p:blipFill>
        <p:spPr>
          <a:xfrm>
            <a:off x="3629352" y="1310512"/>
            <a:ext cx="1978273" cy="141306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34"/>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6: Hard Bake (Optional)</a:t>
            </a:r>
            <a:endParaRPr/>
          </a:p>
        </p:txBody>
      </p:sp>
      <p:sp>
        <p:nvSpPr>
          <p:cNvPr id="231" name="Google Shape;231;p34"/>
          <p:cNvSpPr txBox="1"/>
          <p:nvPr/>
        </p:nvSpPr>
        <p:spPr>
          <a:xfrm>
            <a:off x="311725" y="1317525"/>
            <a:ext cx="8520600" cy="2152800"/>
          </a:xfrm>
          <a:prstGeom prst="rect">
            <a:avLst/>
          </a:prstGeom>
          <a:noFill/>
          <a:ln>
            <a:noFill/>
          </a:ln>
        </p:spPr>
        <p:txBody>
          <a:bodyPr anchorCtr="0" anchor="t" bIns="91425" lIns="91425" spcFirstLastPara="1" rIns="91425" wrap="square" tIns="91425">
            <a:noAutofit/>
          </a:bodyPr>
          <a:lstStyle/>
          <a:p>
            <a:pPr indent="-336550" lvl="0" marL="457200" marR="0" rtl="0" algn="l">
              <a:lnSpc>
                <a:spcPct val="15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Hard baking in general is used to stabilize and harden the developed PR </a:t>
            </a:r>
            <a:endParaRPr sz="1700">
              <a:solidFill>
                <a:srgbClr val="434343"/>
              </a:solidFill>
              <a:latin typeface="Roboto"/>
              <a:ea typeface="Roboto"/>
              <a:cs typeface="Roboto"/>
              <a:sym typeface="Roboto"/>
            </a:endParaRPr>
          </a:p>
          <a:p>
            <a:pPr indent="-336550" lvl="0" marL="457200" marR="0" rtl="0" algn="l">
              <a:lnSpc>
                <a:spcPct val="15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It can be used as a post bake </a:t>
            </a:r>
            <a:endParaRPr sz="1700">
              <a:solidFill>
                <a:srgbClr val="434343"/>
              </a:solidFill>
              <a:latin typeface="Roboto"/>
              <a:ea typeface="Roboto"/>
              <a:cs typeface="Roboto"/>
              <a:sym typeface="Roboto"/>
            </a:endParaRPr>
          </a:p>
          <a:p>
            <a:pPr indent="-336550" lvl="0" marL="457200" marR="0" rtl="0" algn="l">
              <a:lnSpc>
                <a:spcPct val="15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Post bake removes any remaining traces of the coating solvent or </a:t>
            </a:r>
            <a:r>
              <a:rPr lang="en" sz="1700">
                <a:solidFill>
                  <a:srgbClr val="434343"/>
                </a:solidFill>
                <a:latin typeface="Roboto"/>
                <a:ea typeface="Roboto"/>
                <a:cs typeface="Roboto"/>
                <a:sym typeface="Roboto"/>
              </a:rPr>
              <a:t>developer</a:t>
            </a:r>
            <a:endParaRPr sz="1700">
              <a:solidFill>
                <a:srgbClr val="434343"/>
              </a:solidFill>
              <a:latin typeface="Roboto"/>
              <a:ea typeface="Roboto"/>
              <a:cs typeface="Roboto"/>
              <a:sym typeface="Roboto"/>
            </a:endParaRPr>
          </a:p>
          <a:p>
            <a:pPr indent="-336550" lvl="0" marL="457200" marR="0" rtl="0" algn="l">
              <a:lnSpc>
                <a:spcPct val="15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Higher temperature than soft bake (120-150 C degrees)</a:t>
            </a:r>
            <a:endParaRPr sz="1700">
              <a:solidFill>
                <a:srgbClr val="434343"/>
              </a:solidFill>
              <a:latin typeface="Roboto"/>
              <a:ea typeface="Roboto"/>
              <a:cs typeface="Roboto"/>
              <a:sym typeface="Roboto"/>
            </a:endParaRPr>
          </a:p>
          <a:p>
            <a:pPr indent="-336550" lvl="0" marL="457200" marR="0" rtl="0" algn="l">
              <a:lnSpc>
                <a:spcPct val="15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Needed for acid etching (</a:t>
            </a:r>
            <a:r>
              <a:rPr b="1" lang="en" sz="1700">
                <a:solidFill>
                  <a:srgbClr val="434343"/>
                </a:solidFill>
                <a:latin typeface="Roboto"/>
                <a:ea typeface="Roboto"/>
                <a:cs typeface="Roboto"/>
                <a:sym typeface="Roboto"/>
              </a:rPr>
              <a:t>BOE</a:t>
            </a:r>
            <a:r>
              <a:rPr lang="en" sz="1700">
                <a:solidFill>
                  <a:srgbClr val="434343"/>
                </a:solidFill>
                <a:latin typeface="Roboto"/>
                <a:ea typeface="Roboto"/>
                <a:cs typeface="Roboto"/>
                <a:sym typeface="Roboto"/>
              </a:rPr>
              <a:t>)</a:t>
            </a:r>
            <a:endParaRPr sz="1700">
              <a:solidFill>
                <a:srgbClr val="434343"/>
              </a:solidFill>
              <a:latin typeface="Roboto"/>
              <a:ea typeface="Roboto"/>
              <a:cs typeface="Roboto"/>
              <a:sym typeface="Roboto"/>
            </a:endParaRPr>
          </a:p>
          <a:p>
            <a:pPr indent="-336550" lvl="0" marL="457200" marR="0" rtl="0" algn="l">
              <a:lnSpc>
                <a:spcPct val="15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Not needed when soft PR is wanted (</a:t>
            </a:r>
            <a:r>
              <a:rPr b="1" lang="en" sz="1700">
                <a:solidFill>
                  <a:srgbClr val="434343"/>
                </a:solidFill>
                <a:latin typeface="Roboto"/>
                <a:ea typeface="Roboto"/>
                <a:cs typeface="Roboto"/>
                <a:sym typeface="Roboto"/>
              </a:rPr>
              <a:t>metal liftoff patterning</a:t>
            </a:r>
            <a:r>
              <a:rPr lang="en" sz="1700">
                <a:solidFill>
                  <a:srgbClr val="434343"/>
                </a:solidFill>
                <a:latin typeface="Roboto"/>
                <a:ea typeface="Roboto"/>
                <a:cs typeface="Roboto"/>
                <a:sym typeface="Roboto"/>
              </a:rPr>
              <a:t>)</a:t>
            </a:r>
            <a:endParaRPr sz="1700">
              <a:solidFill>
                <a:srgbClr val="434343"/>
              </a:solidFill>
              <a:latin typeface="Roboto"/>
              <a:ea typeface="Roboto"/>
              <a:cs typeface="Roboto"/>
              <a:sym typeface="Roboto"/>
            </a:endParaRPr>
          </a:p>
          <a:p>
            <a:pPr indent="-336550" lvl="0" marL="457200" marR="0" rtl="0" algn="l">
              <a:lnSpc>
                <a:spcPct val="15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The thermodynamic flow can alter the sidewall angles if needed (below)</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pic>
        <p:nvPicPr>
          <p:cNvPr id="232" name="Google Shape;232;p34"/>
          <p:cNvPicPr preferRelativeResize="0"/>
          <p:nvPr/>
        </p:nvPicPr>
        <p:blipFill>
          <a:blip r:embed="rId3">
            <a:alphaModFix/>
          </a:blip>
          <a:stretch>
            <a:fillRect/>
          </a:stretch>
        </p:blipFill>
        <p:spPr>
          <a:xfrm>
            <a:off x="604551" y="4195950"/>
            <a:ext cx="6893249" cy="8465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Google Shape;237;p35"/>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7: Inspection </a:t>
            </a:r>
            <a:endParaRPr/>
          </a:p>
        </p:txBody>
      </p:sp>
      <p:sp>
        <p:nvSpPr>
          <p:cNvPr id="238" name="Google Shape;238;p35"/>
          <p:cNvSpPr txBox="1"/>
          <p:nvPr/>
        </p:nvSpPr>
        <p:spPr>
          <a:xfrm>
            <a:off x="311725" y="1335800"/>
            <a:ext cx="4068300" cy="3690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700">
                <a:solidFill>
                  <a:srgbClr val="FF660C"/>
                </a:solidFill>
                <a:latin typeface="Roboto"/>
                <a:ea typeface="Roboto"/>
                <a:cs typeface="Roboto"/>
                <a:sym typeface="Roboto"/>
              </a:rPr>
              <a:t>Sanity checks are </a:t>
            </a:r>
            <a:r>
              <a:rPr b="1" lang="en" sz="1700">
                <a:solidFill>
                  <a:srgbClr val="FF660C"/>
                </a:solidFill>
                <a:latin typeface="Roboto"/>
                <a:ea typeface="Roboto"/>
                <a:cs typeface="Roboto"/>
                <a:sym typeface="Roboto"/>
              </a:rPr>
              <a:t>important !!!</a:t>
            </a:r>
            <a:endParaRPr b="1" sz="1700">
              <a:solidFill>
                <a:srgbClr val="FF660C"/>
              </a:solidFill>
              <a:latin typeface="Roboto"/>
              <a:ea typeface="Roboto"/>
              <a:cs typeface="Roboto"/>
              <a:sym typeface="Roboto"/>
            </a:endParaRPr>
          </a:p>
          <a:p>
            <a:pPr indent="0" lvl="0" marL="0" rtl="0" algn="l">
              <a:lnSpc>
                <a:spcPct val="115000"/>
              </a:lnSpc>
              <a:spcBef>
                <a:spcPts val="0"/>
              </a:spcBef>
              <a:spcAft>
                <a:spcPts val="0"/>
              </a:spcAft>
              <a:buNone/>
            </a:pPr>
            <a:r>
              <a:t/>
            </a:r>
            <a:endParaRPr b="1" sz="1700">
              <a:solidFill>
                <a:srgbClr val="FF660C"/>
              </a:solidFill>
              <a:latin typeface="Roboto"/>
              <a:ea typeface="Roboto"/>
              <a:cs typeface="Roboto"/>
              <a:sym typeface="Roboto"/>
            </a:endParaRPr>
          </a:p>
          <a:p>
            <a:pPr indent="-336550" lvl="0" marL="457200" rtl="0" algn="l">
              <a:lnSpc>
                <a:spcPct val="115000"/>
              </a:lnSpc>
              <a:spcBef>
                <a:spcPts val="0"/>
              </a:spcBef>
              <a:spcAft>
                <a:spcPts val="0"/>
              </a:spcAft>
              <a:buClr>
                <a:srgbClr val="434343"/>
              </a:buClr>
              <a:buSzPts val="1700"/>
              <a:buFont typeface="Roboto"/>
              <a:buChar char="●"/>
            </a:pPr>
            <a:r>
              <a:rPr b="1" lang="en" sz="1700">
                <a:solidFill>
                  <a:srgbClr val="434343"/>
                </a:solidFill>
                <a:latin typeface="Roboto"/>
                <a:ea typeface="Roboto"/>
                <a:cs typeface="Roboto"/>
                <a:sym typeface="Roboto"/>
              </a:rPr>
              <a:t>What are some things you would want to check for at this point?</a:t>
            </a:r>
            <a:endParaRPr b="1" sz="1700">
              <a:solidFill>
                <a:srgbClr val="434343"/>
              </a:solidFill>
              <a:latin typeface="Roboto"/>
              <a:ea typeface="Roboto"/>
              <a:cs typeface="Roboto"/>
              <a:sym typeface="Roboto"/>
            </a:endParaRPr>
          </a:p>
          <a:p>
            <a:pPr indent="-336550" lvl="1" marL="914400" rtl="0" algn="l">
              <a:lnSpc>
                <a:spcPct val="115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Uniformity of layers</a:t>
            </a:r>
            <a:endParaRPr sz="1700">
              <a:solidFill>
                <a:srgbClr val="434343"/>
              </a:solidFill>
              <a:latin typeface="Roboto"/>
              <a:ea typeface="Roboto"/>
              <a:cs typeface="Roboto"/>
              <a:sym typeface="Roboto"/>
            </a:endParaRPr>
          </a:p>
          <a:p>
            <a:pPr indent="-336550" lvl="1" marL="914400" rtl="0" algn="l">
              <a:lnSpc>
                <a:spcPct val="115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Agglomeration of resist</a:t>
            </a:r>
            <a:endParaRPr sz="1700">
              <a:solidFill>
                <a:srgbClr val="434343"/>
              </a:solidFill>
              <a:latin typeface="Roboto"/>
              <a:ea typeface="Roboto"/>
              <a:cs typeface="Roboto"/>
              <a:sym typeface="Roboto"/>
            </a:endParaRPr>
          </a:p>
          <a:p>
            <a:pPr indent="-336550" lvl="1" marL="914400" rtl="0" algn="l">
              <a:lnSpc>
                <a:spcPct val="115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Structure size </a:t>
            </a:r>
            <a:endParaRPr sz="1700">
              <a:solidFill>
                <a:srgbClr val="434343"/>
              </a:solidFill>
              <a:latin typeface="Roboto"/>
              <a:ea typeface="Roboto"/>
              <a:cs typeface="Roboto"/>
              <a:sym typeface="Roboto"/>
            </a:endParaRPr>
          </a:p>
          <a:p>
            <a:pPr indent="-336550" lvl="1" marL="914400" rtl="0" algn="l">
              <a:lnSpc>
                <a:spcPct val="115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Fix align marks</a:t>
            </a:r>
            <a:endParaRPr sz="1700">
              <a:solidFill>
                <a:srgbClr val="434343"/>
              </a:solidFill>
              <a:latin typeface="Roboto"/>
              <a:ea typeface="Roboto"/>
              <a:cs typeface="Roboto"/>
              <a:sym typeface="Roboto"/>
            </a:endParaRPr>
          </a:p>
        </p:txBody>
      </p:sp>
      <p:pic>
        <p:nvPicPr>
          <p:cNvPr id="239" name="Google Shape;239;p35"/>
          <p:cNvPicPr preferRelativeResize="0"/>
          <p:nvPr/>
        </p:nvPicPr>
        <p:blipFill>
          <a:blip r:embed="rId3">
            <a:alphaModFix/>
          </a:blip>
          <a:stretch>
            <a:fillRect/>
          </a:stretch>
        </p:blipFill>
        <p:spPr>
          <a:xfrm>
            <a:off x="4189600" y="1447213"/>
            <a:ext cx="4954401" cy="34680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36"/>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8: Etch or Deposit material   </a:t>
            </a:r>
            <a:endParaRPr/>
          </a:p>
        </p:txBody>
      </p:sp>
      <p:pic>
        <p:nvPicPr>
          <p:cNvPr id="245" name="Google Shape;245;p36"/>
          <p:cNvPicPr preferRelativeResize="0"/>
          <p:nvPr/>
        </p:nvPicPr>
        <p:blipFill>
          <a:blip r:embed="rId3">
            <a:alphaModFix/>
          </a:blip>
          <a:stretch>
            <a:fillRect/>
          </a:stretch>
        </p:blipFill>
        <p:spPr>
          <a:xfrm>
            <a:off x="1303400" y="1277025"/>
            <a:ext cx="6738393" cy="3714075"/>
          </a:xfrm>
          <a:prstGeom prst="rect">
            <a:avLst/>
          </a:prstGeom>
          <a:noFill/>
          <a:ln>
            <a:noFill/>
          </a:ln>
        </p:spPr>
      </p:pic>
      <p:sp>
        <p:nvSpPr>
          <p:cNvPr id="246" name="Google Shape;246;p36"/>
          <p:cNvSpPr/>
          <p:nvPr/>
        </p:nvSpPr>
        <p:spPr>
          <a:xfrm>
            <a:off x="1029100" y="1875700"/>
            <a:ext cx="3162300" cy="3267900"/>
          </a:xfrm>
          <a:prstGeom prst="rect">
            <a:avLst/>
          </a:prstGeom>
          <a:noFill/>
          <a:ln cap="flat" cmpd="sng" w="28575">
            <a:solidFill>
              <a:srgbClr val="FF660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6"/>
          <p:cNvSpPr txBox="1"/>
          <p:nvPr/>
        </p:nvSpPr>
        <p:spPr>
          <a:xfrm>
            <a:off x="397000" y="2749600"/>
            <a:ext cx="1598700" cy="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660C"/>
                </a:solidFill>
                <a:latin typeface="Roboto"/>
                <a:ea typeface="Roboto"/>
                <a:cs typeface="Roboto"/>
                <a:sym typeface="Roboto"/>
              </a:rPr>
              <a:t>Today </a:t>
            </a:r>
            <a:endParaRPr b="1">
              <a:solidFill>
                <a:srgbClr val="FF660C"/>
              </a:solidFill>
              <a:latin typeface="Roboto"/>
              <a:ea typeface="Roboto"/>
              <a:cs typeface="Roboto"/>
              <a:sym typeface="Roboto"/>
            </a:endParaRPr>
          </a:p>
        </p:txBody>
      </p:sp>
      <p:sp>
        <p:nvSpPr>
          <p:cNvPr id="248" name="Google Shape;248;p36"/>
          <p:cNvSpPr txBox="1"/>
          <p:nvPr/>
        </p:nvSpPr>
        <p:spPr>
          <a:xfrm>
            <a:off x="7412950" y="2664325"/>
            <a:ext cx="1598700" cy="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660C"/>
                </a:solidFill>
                <a:latin typeface="Roboto"/>
                <a:ea typeface="Roboto"/>
                <a:cs typeface="Roboto"/>
                <a:sym typeface="Roboto"/>
              </a:rPr>
              <a:t>Next Lecture</a:t>
            </a:r>
            <a:endParaRPr b="1">
              <a:solidFill>
                <a:srgbClr val="FF660C"/>
              </a:solidFill>
              <a:latin typeface="Roboto"/>
              <a:ea typeface="Roboto"/>
              <a:cs typeface="Roboto"/>
              <a:sym typeface="Roboto"/>
            </a:endParaRPr>
          </a:p>
        </p:txBody>
      </p:sp>
      <p:sp>
        <p:nvSpPr>
          <p:cNvPr id="249" name="Google Shape;249;p36"/>
          <p:cNvSpPr txBox="1"/>
          <p:nvPr/>
        </p:nvSpPr>
        <p:spPr>
          <a:xfrm>
            <a:off x="1121925" y="2877475"/>
            <a:ext cx="7349400" cy="85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37"/>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8:  Wet Etching (easier)</a:t>
            </a:r>
            <a:endParaRPr/>
          </a:p>
        </p:txBody>
      </p:sp>
      <p:sp>
        <p:nvSpPr>
          <p:cNvPr id="255" name="Google Shape;255;p37"/>
          <p:cNvSpPr txBox="1"/>
          <p:nvPr/>
        </p:nvSpPr>
        <p:spPr>
          <a:xfrm>
            <a:off x="269350" y="1428075"/>
            <a:ext cx="8647800" cy="1758300"/>
          </a:xfrm>
          <a:prstGeom prst="rect">
            <a:avLst/>
          </a:prstGeom>
          <a:noFill/>
          <a:ln>
            <a:noFill/>
          </a:ln>
        </p:spPr>
        <p:txBody>
          <a:bodyPr anchorCtr="0" anchor="t" bIns="91425" lIns="91425" spcFirstLastPara="1" rIns="91425" wrap="square" tIns="91425">
            <a:noAutofit/>
          </a:bodyPr>
          <a:lstStyle/>
          <a:p>
            <a:pPr indent="-336550" lvl="0" marL="457200" rtl="0" algn="l">
              <a:lnSpc>
                <a:spcPct val="20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Oxidation-reduction equations often define wet etch processes</a:t>
            </a:r>
            <a:endParaRPr sz="1700">
              <a:solidFill>
                <a:srgbClr val="434343"/>
              </a:solidFill>
              <a:latin typeface="Roboto"/>
              <a:ea typeface="Roboto"/>
              <a:cs typeface="Roboto"/>
              <a:sym typeface="Roboto"/>
            </a:endParaRPr>
          </a:p>
          <a:p>
            <a:pPr indent="-336550" lvl="0" marL="457200" rtl="0" algn="l">
              <a:lnSpc>
                <a:spcPct val="20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Silicon etch with HNO3 &amp; HF</a:t>
            </a:r>
            <a:endParaRPr sz="1700">
              <a:solidFill>
                <a:srgbClr val="434343"/>
              </a:solidFill>
              <a:latin typeface="Roboto"/>
              <a:ea typeface="Roboto"/>
              <a:cs typeface="Roboto"/>
              <a:sym typeface="Roboto"/>
            </a:endParaRPr>
          </a:p>
          <a:p>
            <a:pPr indent="-336550" lvl="0" marL="457200" rtl="0" algn="l">
              <a:lnSpc>
                <a:spcPct val="20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Most Wet Etch Processes are Isotropic</a:t>
            </a:r>
            <a:endParaRPr sz="1700">
              <a:solidFill>
                <a:srgbClr val="434343"/>
              </a:solidFill>
              <a:latin typeface="Roboto"/>
              <a:ea typeface="Roboto"/>
              <a:cs typeface="Roboto"/>
              <a:sym typeface="Roboto"/>
            </a:endParaRPr>
          </a:p>
          <a:p>
            <a:pPr indent="-336550" lvl="0" marL="457200" rtl="0" algn="l">
              <a:lnSpc>
                <a:spcPct val="20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Certain mixtures can change rate depending on crystal orientation</a:t>
            </a:r>
            <a:endParaRPr sz="1700">
              <a:solidFill>
                <a:srgbClr val="434343"/>
              </a:solidFill>
              <a:latin typeface="Roboto"/>
              <a:ea typeface="Roboto"/>
              <a:cs typeface="Roboto"/>
              <a:sym typeface="Roboto"/>
            </a:endParaRPr>
          </a:p>
          <a:p>
            <a:pPr indent="-336550" lvl="0" marL="457200" rtl="0" algn="l">
              <a:lnSpc>
                <a:spcPct val="20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Limited to feature sizes of ~3µm or greater</a:t>
            </a:r>
            <a:endParaRPr sz="1700">
              <a:solidFill>
                <a:srgbClr val="434343"/>
              </a:solidFill>
              <a:latin typeface="Roboto"/>
              <a:ea typeface="Roboto"/>
              <a:cs typeface="Roboto"/>
              <a:sym typeface="Roboto"/>
            </a:endParaRPr>
          </a:p>
        </p:txBody>
      </p:sp>
      <p:pic>
        <p:nvPicPr>
          <p:cNvPr id="256" name="Google Shape;256;p37"/>
          <p:cNvPicPr preferRelativeResize="0"/>
          <p:nvPr/>
        </p:nvPicPr>
        <p:blipFill>
          <a:blip r:embed="rId3">
            <a:alphaModFix/>
          </a:blip>
          <a:stretch>
            <a:fillRect/>
          </a:stretch>
        </p:blipFill>
        <p:spPr>
          <a:xfrm>
            <a:off x="5662200" y="3636650"/>
            <a:ext cx="3024600" cy="134001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38"/>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8: </a:t>
            </a:r>
            <a:r>
              <a:rPr lang="en"/>
              <a:t>Physical</a:t>
            </a:r>
            <a:r>
              <a:rPr lang="en"/>
              <a:t> dry etching </a:t>
            </a:r>
            <a:endParaRPr/>
          </a:p>
        </p:txBody>
      </p:sp>
      <p:sp>
        <p:nvSpPr>
          <p:cNvPr id="262" name="Google Shape;262;p38"/>
          <p:cNvSpPr txBox="1"/>
          <p:nvPr/>
        </p:nvSpPr>
        <p:spPr>
          <a:xfrm>
            <a:off x="58300" y="1264425"/>
            <a:ext cx="9085800" cy="15963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R</a:t>
            </a:r>
            <a:r>
              <a:rPr lang="en" sz="1700">
                <a:solidFill>
                  <a:srgbClr val="434343"/>
                </a:solidFill>
                <a:latin typeface="Roboto"/>
                <a:ea typeface="Roboto"/>
                <a:cs typeface="Roboto"/>
                <a:sym typeface="Roboto"/>
              </a:rPr>
              <a:t>equires high energy kinetic energy (ion, electron, or photon) beams to etch off the substrate atoms.</a:t>
            </a:r>
            <a:endParaRPr sz="1700">
              <a:solidFill>
                <a:srgbClr val="434343"/>
              </a:solidFill>
              <a:latin typeface="Roboto"/>
              <a:ea typeface="Roboto"/>
              <a:cs typeface="Roboto"/>
              <a:sym typeface="Roboto"/>
            </a:endParaRPr>
          </a:p>
          <a:p>
            <a:pPr indent="-336550" lvl="0" marL="457200" rtl="0" algn="l">
              <a:lnSpc>
                <a:spcPct val="115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High energy particles knock out the atoms from the substrate surface, the material evaporates after leaving the substrate. </a:t>
            </a:r>
            <a:endParaRPr sz="1700">
              <a:solidFill>
                <a:srgbClr val="434343"/>
              </a:solidFill>
              <a:latin typeface="Roboto"/>
              <a:ea typeface="Roboto"/>
              <a:cs typeface="Roboto"/>
              <a:sym typeface="Roboto"/>
            </a:endParaRPr>
          </a:p>
          <a:p>
            <a:pPr indent="-336550" lvl="0" marL="457200" rtl="0" algn="l">
              <a:lnSpc>
                <a:spcPct val="115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No chemical reaction</a:t>
            </a:r>
            <a:endParaRPr sz="1700">
              <a:solidFill>
                <a:srgbClr val="434343"/>
              </a:solidFill>
              <a:latin typeface="Roboto"/>
              <a:ea typeface="Roboto"/>
              <a:cs typeface="Roboto"/>
              <a:sym typeface="Roboto"/>
            </a:endParaRPr>
          </a:p>
          <a:p>
            <a:pPr indent="-336550" lvl="0" marL="457200" rtl="0" algn="l">
              <a:lnSpc>
                <a:spcPct val="115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Only the material that is unmasked will be removed</a:t>
            </a:r>
            <a:endParaRPr sz="1700">
              <a:solidFill>
                <a:srgbClr val="434343"/>
              </a:solidFill>
              <a:latin typeface="Roboto"/>
              <a:ea typeface="Roboto"/>
              <a:cs typeface="Roboto"/>
              <a:sym typeface="Roboto"/>
            </a:endParaRPr>
          </a:p>
          <a:p>
            <a:pPr indent="0" lvl="0" marL="457200" rtl="0" algn="l">
              <a:lnSpc>
                <a:spcPct val="115000"/>
              </a:lnSpc>
              <a:spcBef>
                <a:spcPts val="0"/>
              </a:spcBef>
              <a:spcAft>
                <a:spcPts val="0"/>
              </a:spcAft>
              <a:buNone/>
            </a:pPr>
            <a:r>
              <a:t/>
            </a:r>
            <a:endParaRPr sz="1800">
              <a:solidFill>
                <a:srgbClr val="1F497D"/>
              </a:solidFill>
              <a:latin typeface="Calibri"/>
              <a:ea typeface="Calibri"/>
              <a:cs typeface="Calibri"/>
              <a:sym typeface="Calibri"/>
            </a:endParaRPr>
          </a:p>
        </p:txBody>
      </p:sp>
      <p:pic>
        <p:nvPicPr>
          <p:cNvPr id="263" name="Google Shape;263;p38"/>
          <p:cNvPicPr preferRelativeResize="0"/>
          <p:nvPr/>
        </p:nvPicPr>
        <p:blipFill rotWithShape="1">
          <a:blip r:embed="rId3">
            <a:alphaModFix/>
          </a:blip>
          <a:srcRect b="15923" l="0" r="0" t="8927"/>
          <a:stretch/>
        </p:blipFill>
        <p:spPr>
          <a:xfrm>
            <a:off x="-12" y="3117275"/>
            <a:ext cx="8778975" cy="18184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p39"/>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8: Chemical Dry Etching (“Vapor Phase”) </a:t>
            </a:r>
            <a:endParaRPr/>
          </a:p>
        </p:txBody>
      </p:sp>
      <p:pic>
        <p:nvPicPr>
          <p:cNvPr id="269" name="Google Shape;269;p39"/>
          <p:cNvPicPr preferRelativeResize="0"/>
          <p:nvPr/>
        </p:nvPicPr>
        <p:blipFill rotWithShape="1">
          <a:blip r:embed="rId3">
            <a:alphaModFix/>
          </a:blip>
          <a:srcRect b="14748" l="0" r="0" t="0"/>
          <a:stretch/>
        </p:blipFill>
        <p:spPr>
          <a:xfrm>
            <a:off x="177750" y="3044475"/>
            <a:ext cx="8839198" cy="2005525"/>
          </a:xfrm>
          <a:prstGeom prst="rect">
            <a:avLst/>
          </a:prstGeom>
          <a:noFill/>
          <a:ln>
            <a:noFill/>
          </a:ln>
        </p:spPr>
      </p:pic>
      <p:sp>
        <p:nvSpPr>
          <p:cNvPr id="270" name="Google Shape;270;p39"/>
          <p:cNvSpPr txBox="1"/>
          <p:nvPr/>
        </p:nvSpPr>
        <p:spPr>
          <a:xfrm>
            <a:off x="177750" y="1323200"/>
            <a:ext cx="8839200" cy="13980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D</a:t>
            </a:r>
            <a:r>
              <a:rPr lang="en" sz="1700">
                <a:solidFill>
                  <a:srgbClr val="434343"/>
                </a:solidFill>
                <a:latin typeface="Roboto"/>
                <a:ea typeface="Roboto"/>
                <a:cs typeface="Roboto"/>
                <a:sym typeface="Roboto"/>
              </a:rPr>
              <a:t>oes not use liquid chemicals or etchants.</a:t>
            </a:r>
            <a:endParaRPr sz="1700">
              <a:solidFill>
                <a:srgbClr val="434343"/>
              </a:solidFill>
              <a:latin typeface="Roboto"/>
              <a:ea typeface="Roboto"/>
              <a:cs typeface="Roboto"/>
              <a:sym typeface="Roboto"/>
            </a:endParaRPr>
          </a:p>
          <a:p>
            <a:pPr indent="-336550" lvl="0" marL="457200" rtl="0" algn="l">
              <a:lnSpc>
                <a:spcPct val="115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Chemical reaction between etchant gases to attack the silicon surface.</a:t>
            </a:r>
            <a:endParaRPr sz="1700">
              <a:solidFill>
                <a:srgbClr val="434343"/>
              </a:solidFill>
              <a:latin typeface="Roboto"/>
              <a:ea typeface="Roboto"/>
              <a:cs typeface="Roboto"/>
              <a:sym typeface="Roboto"/>
            </a:endParaRPr>
          </a:p>
          <a:p>
            <a:pPr indent="-336550" lvl="0" marL="457200" rtl="0" algn="l">
              <a:lnSpc>
                <a:spcPct val="115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Usually isotropic and exhibits high selectively.</a:t>
            </a:r>
            <a:endParaRPr sz="1700">
              <a:solidFill>
                <a:srgbClr val="434343"/>
              </a:solidFill>
              <a:latin typeface="Roboto"/>
              <a:ea typeface="Roboto"/>
              <a:cs typeface="Roboto"/>
              <a:sym typeface="Roboto"/>
            </a:endParaRPr>
          </a:p>
          <a:p>
            <a:pPr indent="-336550" lvl="0" marL="457200" rtl="0" algn="l">
              <a:lnSpc>
                <a:spcPct val="115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Anisotropic dry etching has the ability to etch with finer resolution and higher aspect ratio than isotropic etching. </a:t>
            </a:r>
            <a:endParaRPr sz="1700">
              <a:solidFill>
                <a:srgbClr val="434343"/>
              </a:solidFill>
              <a:latin typeface="Roboto"/>
              <a:ea typeface="Roboto"/>
              <a:cs typeface="Roboto"/>
              <a:sym typeface="Roboto"/>
            </a:endParaRPr>
          </a:p>
          <a:p>
            <a:pPr indent="-336550" lvl="0" marL="457200" rtl="0" algn="l">
              <a:lnSpc>
                <a:spcPct val="115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Undercutting can be avoided</a:t>
            </a:r>
            <a:endParaRPr sz="1700">
              <a:solidFill>
                <a:srgbClr val="434343"/>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40"/>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8: Reactive Ion Etching “RIE”</a:t>
            </a:r>
            <a:endParaRPr/>
          </a:p>
        </p:txBody>
      </p:sp>
      <p:pic>
        <p:nvPicPr>
          <p:cNvPr id="276" name="Google Shape;276;p40"/>
          <p:cNvPicPr preferRelativeResize="0"/>
          <p:nvPr/>
        </p:nvPicPr>
        <p:blipFill rotWithShape="1">
          <a:blip r:embed="rId3">
            <a:alphaModFix/>
          </a:blip>
          <a:srcRect b="18586" l="0" r="0" t="0"/>
          <a:stretch/>
        </p:blipFill>
        <p:spPr>
          <a:xfrm>
            <a:off x="495213" y="3221575"/>
            <a:ext cx="8019773" cy="1651750"/>
          </a:xfrm>
          <a:prstGeom prst="rect">
            <a:avLst/>
          </a:prstGeom>
          <a:noFill/>
          <a:ln>
            <a:noFill/>
          </a:ln>
        </p:spPr>
      </p:pic>
      <p:sp>
        <p:nvSpPr>
          <p:cNvPr id="277" name="Google Shape;277;p40"/>
          <p:cNvSpPr txBox="1"/>
          <p:nvPr/>
        </p:nvSpPr>
        <p:spPr>
          <a:xfrm>
            <a:off x="177750" y="1366425"/>
            <a:ext cx="8654700" cy="13536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P</a:t>
            </a:r>
            <a:r>
              <a:rPr lang="en" sz="1700">
                <a:solidFill>
                  <a:srgbClr val="434343"/>
                </a:solidFill>
                <a:latin typeface="Roboto"/>
                <a:ea typeface="Roboto"/>
                <a:cs typeface="Roboto"/>
                <a:sym typeface="Roboto"/>
              </a:rPr>
              <a:t>hysical + chemical mechanisms to achieve high levels of resolution.</a:t>
            </a:r>
            <a:endParaRPr sz="1700">
              <a:solidFill>
                <a:srgbClr val="434343"/>
              </a:solidFill>
              <a:latin typeface="Roboto"/>
              <a:ea typeface="Roboto"/>
              <a:cs typeface="Roboto"/>
              <a:sym typeface="Roboto"/>
            </a:endParaRPr>
          </a:p>
          <a:p>
            <a:pPr indent="-336550" lvl="0" marL="457200" rtl="0" algn="l">
              <a:lnSpc>
                <a:spcPct val="115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Most widely used processes in industry and research.</a:t>
            </a:r>
            <a:endParaRPr sz="1700">
              <a:solidFill>
                <a:srgbClr val="434343"/>
              </a:solidFill>
              <a:latin typeface="Roboto"/>
              <a:ea typeface="Roboto"/>
              <a:cs typeface="Roboto"/>
              <a:sym typeface="Roboto"/>
            </a:endParaRPr>
          </a:p>
          <a:p>
            <a:pPr indent="-336550" lvl="0" marL="457200" rtl="0" algn="l">
              <a:lnSpc>
                <a:spcPct val="115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process is much faster.</a:t>
            </a:r>
            <a:endParaRPr sz="1700">
              <a:solidFill>
                <a:srgbClr val="434343"/>
              </a:solidFill>
              <a:latin typeface="Roboto"/>
              <a:ea typeface="Roboto"/>
              <a:cs typeface="Roboto"/>
              <a:sym typeface="Roboto"/>
            </a:endParaRPr>
          </a:p>
          <a:p>
            <a:pPr indent="-336550" lvl="0" marL="457200" rtl="0" algn="l">
              <a:lnSpc>
                <a:spcPct val="115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The high energy collision from the ionization helps to dissociate the etchant molecules into more reactive species</a:t>
            </a:r>
            <a:endParaRPr sz="1700">
              <a:solidFill>
                <a:srgbClr val="434343"/>
              </a:solidFill>
              <a:latin typeface="Roboto"/>
              <a:ea typeface="Roboto"/>
              <a:cs typeface="Roboto"/>
              <a:sym typeface="Roboto"/>
            </a:endParaRPr>
          </a:p>
        </p:txBody>
      </p:sp>
      <p:pic>
        <p:nvPicPr>
          <p:cNvPr id="278" name="Google Shape;278;p40"/>
          <p:cNvPicPr preferRelativeResize="0"/>
          <p:nvPr/>
        </p:nvPicPr>
        <p:blipFill>
          <a:blip r:embed="rId4">
            <a:alphaModFix/>
          </a:blip>
          <a:stretch>
            <a:fillRect/>
          </a:stretch>
        </p:blipFill>
        <p:spPr>
          <a:xfrm>
            <a:off x="6675200" y="145350"/>
            <a:ext cx="2319336" cy="9792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41"/>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8: Dry vs. Wet Etching</a:t>
            </a:r>
            <a:endParaRPr/>
          </a:p>
        </p:txBody>
      </p:sp>
      <p:pic>
        <p:nvPicPr>
          <p:cNvPr id="284" name="Google Shape;284;p41"/>
          <p:cNvPicPr preferRelativeResize="0"/>
          <p:nvPr/>
        </p:nvPicPr>
        <p:blipFill>
          <a:blip r:embed="rId3">
            <a:alphaModFix/>
          </a:blip>
          <a:stretch>
            <a:fillRect/>
          </a:stretch>
        </p:blipFill>
        <p:spPr>
          <a:xfrm>
            <a:off x="1878875" y="1513350"/>
            <a:ext cx="5253875" cy="3357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5"/>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Recall:</a:t>
            </a:r>
            <a:endParaRPr/>
          </a:p>
        </p:txBody>
      </p:sp>
      <p:sp>
        <p:nvSpPr>
          <p:cNvPr id="80" name="Google Shape;80;p15"/>
          <p:cNvSpPr txBox="1"/>
          <p:nvPr>
            <p:ph idx="1" type="body"/>
          </p:nvPr>
        </p:nvSpPr>
        <p:spPr>
          <a:xfrm>
            <a:off x="311700" y="1505700"/>
            <a:ext cx="3999900" cy="30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434343"/>
                </a:solidFill>
              </a:rPr>
              <a:t>So far we have covered in the fall:</a:t>
            </a:r>
            <a:endParaRPr b="1" sz="1700">
              <a:solidFill>
                <a:srgbClr val="434343"/>
              </a:solidFill>
            </a:endParaRPr>
          </a:p>
          <a:p>
            <a:pPr indent="0" lvl="0" marL="0" rtl="0" algn="l">
              <a:spcBef>
                <a:spcPts val="1600"/>
              </a:spcBef>
              <a:spcAft>
                <a:spcPts val="0"/>
              </a:spcAft>
              <a:buNone/>
            </a:pPr>
            <a:r>
              <a:rPr lang="en" sz="1700">
                <a:solidFill>
                  <a:srgbClr val="434343"/>
                </a:solidFill>
              </a:rPr>
              <a:t>Device physics</a:t>
            </a:r>
            <a:endParaRPr sz="1700">
              <a:solidFill>
                <a:srgbClr val="434343"/>
              </a:solidFill>
            </a:endParaRPr>
          </a:p>
          <a:p>
            <a:pPr indent="0" lvl="0" marL="0" rtl="0" algn="l">
              <a:spcBef>
                <a:spcPts val="1600"/>
              </a:spcBef>
              <a:spcAft>
                <a:spcPts val="0"/>
              </a:spcAft>
              <a:buNone/>
            </a:pPr>
            <a:r>
              <a:rPr lang="en" sz="1700">
                <a:solidFill>
                  <a:srgbClr val="434343"/>
                </a:solidFill>
              </a:rPr>
              <a:t>Semiconductor logic </a:t>
            </a:r>
            <a:endParaRPr sz="1700">
              <a:solidFill>
                <a:srgbClr val="434343"/>
              </a:solidFill>
            </a:endParaRPr>
          </a:p>
          <a:p>
            <a:pPr indent="0" lvl="0" marL="0" rtl="0" algn="l">
              <a:spcBef>
                <a:spcPts val="1600"/>
              </a:spcBef>
              <a:spcAft>
                <a:spcPts val="0"/>
              </a:spcAft>
              <a:buNone/>
            </a:pPr>
            <a:r>
              <a:rPr lang="en" sz="1700">
                <a:solidFill>
                  <a:srgbClr val="434343"/>
                </a:solidFill>
              </a:rPr>
              <a:t>Quick overview of semiconductor fabrication </a:t>
            </a:r>
            <a:endParaRPr sz="1700">
              <a:solidFill>
                <a:srgbClr val="434343"/>
              </a:solidFill>
            </a:endParaRPr>
          </a:p>
          <a:p>
            <a:pPr indent="0" lvl="0" marL="0" rtl="0" algn="l">
              <a:spcBef>
                <a:spcPts val="1600"/>
              </a:spcBef>
              <a:spcAft>
                <a:spcPts val="0"/>
              </a:spcAft>
              <a:buNone/>
            </a:pPr>
            <a:r>
              <a:rPr lang="en" sz="1700">
                <a:solidFill>
                  <a:srgbClr val="434343"/>
                </a:solidFill>
              </a:rPr>
              <a:t>Memory </a:t>
            </a:r>
            <a:endParaRPr sz="1700">
              <a:solidFill>
                <a:srgbClr val="434343"/>
              </a:solidFill>
            </a:endParaRPr>
          </a:p>
          <a:p>
            <a:pPr indent="0" lvl="0" marL="0" rtl="0" algn="l">
              <a:spcBef>
                <a:spcPts val="1600"/>
              </a:spcBef>
              <a:spcAft>
                <a:spcPts val="1600"/>
              </a:spcAft>
              <a:buNone/>
            </a:pPr>
            <a:r>
              <a:t/>
            </a:r>
            <a:endParaRPr sz="1500">
              <a:solidFill>
                <a:srgbClr val="434343"/>
              </a:solidFill>
            </a:endParaRPr>
          </a:p>
        </p:txBody>
      </p:sp>
      <p:sp>
        <p:nvSpPr>
          <p:cNvPr id="81" name="Google Shape;81;p15"/>
          <p:cNvSpPr txBox="1"/>
          <p:nvPr>
            <p:ph idx="2" type="body"/>
          </p:nvPr>
        </p:nvSpPr>
        <p:spPr>
          <a:xfrm>
            <a:off x="4832400" y="1505700"/>
            <a:ext cx="3999900" cy="307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434343"/>
                </a:solidFill>
              </a:rPr>
              <a:t>Learning </a:t>
            </a:r>
            <a:r>
              <a:rPr b="1" lang="en" sz="1700">
                <a:solidFill>
                  <a:srgbClr val="434343"/>
                </a:solidFill>
              </a:rPr>
              <a:t>outcomes</a:t>
            </a:r>
            <a:r>
              <a:rPr b="1" lang="en" sz="1700">
                <a:solidFill>
                  <a:srgbClr val="434343"/>
                </a:solidFill>
              </a:rPr>
              <a:t>:</a:t>
            </a:r>
            <a:endParaRPr b="1" sz="1700">
              <a:solidFill>
                <a:srgbClr val="434343"/>
              </a:solidFill>
            </a:endParaRPr>
          </a:p>
          <a:p>
            <a:pPr indent="0" lvl="0" marL="0" rtl="0" algn="l">
              <a:spcBef>
                <a:spcPts val="1600"/>
              </a:spcBef>
              <a:spcAft>
                <a:spcPts val="0"/>
              </a:spcAft>
              <a:buNone/>
            </a:pPr>
            <a:r>
              <a:rPr lang="en" sz="1700">
                <a:solidFill>
                  <a:srgbClr val="434343"/>
                </a:solidFill>
              </a:rPr>
              <a:t>Understand what photolithography and etching is used for </a:t>
            </a:r>
            <a:endParaRPr sz="1700">
              <a:solidFill>
                <a:srgbClr val="434343"/>
              </a:solidFill>
            </a:endParaRPr>
          </a:p>
          <a:p>
            <a:pPr indent="0" lvl="0" marL="0" rtl="0" algn="l">
              <a:spcBef>
                <a:spcPts val="1600"/>
              </a:spcBef>
              <a:spcAft>
                <a:spcPts val="0"/>
              </a:spcAft>
              <a:buNone/>
            </a:pPr>
            <a:r>
              <a:rPr lang="en" sz="1700">
                <a:solidFill>
                  <a:srgbClr val="434343"/>
                </a:solidFill>
              </a:rPr>
              <a:t>Learn how to apply these techniques in the Summer Lab</a:t>
            </a:r>
            <a:endParaRPr sz="1700">
              <a:solidFill>
                <a:srgbClr val="434343"/>
              </a:solidFill>
            </a:endParaRPr>
          </a:p>
          <a:p>
            <a:pPr indent="0" lvl="0" marL="0" rtl="0" algn="l">
              <a:spcBef>
                <a:spcPts val="1600"/>
              </a:spcBef>
              <a:spcAft>
                <a:spcPts val="1600"/>
              </a:spcAft>
              <a:buNone/>
            </a:pPr>
            <a:r>
              <a:rPr lang="en" sz="1700">
                <a:solidFill>
                  <a:srgbClr val="434343"/>
                </a:solidFill>
              </a:rPr>
              <a:t>Different parameters to look out for in industry</a:t>
            </a:r>
            <a:endParaRPr sz="1900">
              <a:solidFill>
                <a:srgbClr val="434343"/>
              </a:solidFill>
              <a:latin typeface="Merriweather"/>
              <a:ea typeface="Merriweather"/>
              <a:cs typeface="Merriweather"/>
              <a:sym typeface="Merriweathe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42"/>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8: Etching Terminology</a:t>
            </a:r>
            <a:endParaRPr/>
          </a:p>
        </p:txBody>
      </p:sp>
      <p:sp>
        <p:nvSpPr>
          <p:cNvPr id="290" name="Google Shape;290;p42"/>
          <p:cNvSpPr txBox="1"/>
          <p:nvPr/>
        </p:nvSpPr>
        <p:spPr>
          <a:xfrm>
            <a:off x="452475" y="1471400"/>
            <a:ext cx="7729500" cy="4518600"/>
          </a:xfrm>
          <a:prstGeom prst="rect">
            <a:avLst/>
          </a:prstGeom>
          <a:noFill/>
          <a:ln>
            <a:noFill/>
          </a:ln>
        </p:spPr>
        <p:txBody>
          <a:bodyPr anchorCtr="0" anchor="t" bIns="91425" lIns="91425" spcFirstLastPara="1" rIns="91425" wrap="square" tIns="91425">
            <a:noAutofit/>
          </a:bodyPr>
          <a:lstStyle/>
          <a:p>
            <a:pPr indent="-336550" lvl="0" marL="457200" rtl="0" algn="l">
              <a:lnSpc>
                <a:spcPct val="200000"/>
              </a:lnSpc>
              <a:spcBef>
                <a:spcPts val="0"/>
              </a:spcBef>
              <a:spcAft>
                <a:spcPts val="0"/>
              </a:spcAft>
              <a:buClr>
                <a:srgbClr val="434343"/>
              </a:buClr>
              <a:buSzPts val="1700"/>
              <a:buFont typeface="Roboto"/>
              <a:buChar char="●"/>
            </a:pPr>
            <a:r>
              <a:rPr b="1" lang="en" sz="1700">
                <a:solidFill>
                  <a:srgbClr val="434343"/>
                </a:solidFill>
                <a:latin typeface="Roboto"/>
                <a:ea typeface="Roboto"/>
                <a:cs typeface="Roboto"/>
                <a:sym typeface="Roboto"/>
              </a:rPr>
              <a:t>Etch rate</a:t>
            </a:r>
            <a:r>
              <a:rPr lang="en" sz="1700">
                <a:solidFill>
                  <a:srgbClr val="434343"/>
                </a:solidFill>
                <a:latin typeface="Roboto"/>
                <a:ea typeface="Roboto"/>
                <a:cs typeface="Roboto"/>
                <a:sym typeface="Roboto"/>
              </a:rPr>
              <a:t> – Amount of material removed / time</a:t>
            </a:r>
            <a:endParaRPr sz="1700">
              <a:solidFill>
                <a:srgbClr val="434343"/>
              </a:solidFill>
              <a:latin typeface="Roboto"/>
              <a:ea typeface="Roboto"/>
              <a:cs typeface="Roboto"/>
              <a:sym typeface="Roboto"/>
            </a:endParaRPr>
          </a:p>
          <a:p>
            <a:pPr indent="-336550" lvl="0" marL="457200" rtl="0" algn="l">
              <a:lnSpc>
                <a:spcPct val="200000"/>
              </a:lnSpc>
              <a:spcBef>
                <a:spcPts val="0"/>
              </a:spcBef>
              <a:spcAft>
                <a:spcPts val="0"/>
              </a:spcAft>
              <a:buClr>
                <a:srgbClr val="434343"/>
              </a:buClr>
              <a:buSzPts val="1700"/>
              <a:buFont typeface="Roboto"/>
              <a:buChar char="●"/>
            </a:pPr>
            <a:r>
              <a:rPr b="1" lang="en" sz="1700">
                <a:solidFill>
                  <a:srgbClr val="434343"/>
                </a:solidFill>
                <a:latin typeface="Roboto"/>
                <a:ea typeface="Roboto"/>
                <a:cs typeface="Roboto"/>
                <a:sym typeface="Roboto"/>
              </a:rPr>
              <a:t>Selectivity</a:t>
            </a:r>
            <a:r>
              <a:rPr lang="en" sz="1700">
                <a:solidFill>
                  <a:srgbClr val="434343"/>
                </a:solidFill>
                <a:latin typeface="Roboto"/>
                <a:ea typeface="Roboto"/>
                <a:cs typeface="Roboto"/>
                <a:sym typeface="Roboto"/>
              </a:rPr>
              <a:t>– Etch rate material 1 / etch rate material 2</a:t>
            </a:r>
            <a:endParaRPr sz="1700">
              <a:solidFill>
                <a:srgbClr val="434343"/>
              </a:solidFill>
              <a:latin typeface="Roboto"/>
              <a:ea typeface="Roboto"/>
              <a:cs typeface="Roboto"/>
              <a:sym typeface="Roboto"/>
            </a:endParaRPr>
          </a:p>
          <a:p>
            <a:pPr indent="-336550" lvl="0" marL="457200" rtl="0" algn="l">
              <a:lnSpc>
                <a:spcPct val="200000"/>
              </a:lnSpc>
              <a:spcBef>
                <a:spcPts val="0"/>
              </a:spcBef>
              <a:spcAft>
                <a:spcPts val="0"/>
              </a:spcAft>
              <a:buClr>
                <a:srgbClr val="434343"/>
              </a:buClr>
              <a:buSzPts val="1700"/>
              <a:buFont typeface="Roboto"/>
              <a:buChar char="●"/>
            </a:pPr>
            <a:r>
              <a:rPr b="1" lang="en" sz="1700">
                <a:solidFill>
                  <a:srgbClr val="434343"/>
                </a:solidFill>
                <a:latin typeface="Roboto"/>
                <a:ea typeface="Roboto"/>
                <a:cs typeface="Roboto"/>
                <a:sym typeface="Roboto"/>
              </a:rPr>
              <a:t>Undercut (Bias)</a:t>
            </a:r>
            <a:r>
              <a:rPr lang="en" sz="1700">
                <a:solidFill>
                  <a:srgbClr val="434343"/>
                </a:solidFill>
                <a:latin typeface="Roboto"/>
                <a:ea typeface="Roboto"/>
                <a:cs typeface="Roboto"/>
                <a:sym typeface="Roboto"/>
              </a:rPr>
              <a:t>–  Amount of lateral etching beneath the mask material</a:t>
            </a:r>
            <a:endParaRPr sz="900">
              <a:solidFill>
                <a:srgbClr val="434343"/>
              </a:solidFill>
              <a:latin typeface="Roboto"/>
              <a:ea typeface="Roboto"/>
              <a:cs typeface="Roboto"/>
              <a:sym typeface="Roboto"/>
            </a:endParaRPr>
          </a:p>
          <a:p>
            <a:pPr indent="-336550" lvl="0" marL="457200" rtl="0" algn="l">
              <a:lnSpc>
                <a:spcPct val="200000"/>
              </a:lnSpc>
              <a:spcBef>
                <a:spcPts val="0"/>
              </a:spcBef>
              <a:spcAft>
                <a:spcPts val="0"/>
              </a:spcAft>
              <a:buClr>
                <a:srgbClr val="434343"/>
              </a:buClr>
              <a:buSzPts val="1700"/>
              <a:buFont typeface="Roboto"/>
              <a:buChar char="●"/>
            </a:pPr>
            <a:r>
              <a:rPr b="1" lang="en" sz="1700">
                <a:solidFill>
                  <a:srgbClr val="434343"/>
                </a:solidFill>
                <a:latin typeface="Roboto"/>
                <a:ea typeface="Roboto"/>
                <a:cs typeface="Roboto"/>
                <a:sym typeface="Roboto"/>
              </a:rPr>
              <a:t>Isotropic</a:t>
            </a:r>
            <a:r>
              <a:rPr lang="en" sz="1700">
                <a:solidFill>
                  <a:srgbClr val="434343"/>
                </a:solidFill>
                <a:latin typeface="Roboto"/>
                <a:ea typeface="Roboto"/>
                <a:cs typeface="Roboto"/>
                <a:sym typeface="Roboto"/>
              </a:rPr>
              <a:t> – Etching is nearly identical in all directions</a:t>
            </a:r>
            <a:endParaRPr sz="1700">
              <a:solidFill>
                <a:srgbClr val="434343"/>
              </a:solidFill>
              <a:latin typeface="Roboto"/>
              <a:ea typeface="Roboto"/>
              <a:cs typeface="Roboto"/>
              <a:sym typeface="Roboto"/>
            </a:endParaRPr>
          </a:p>
          <a:p>
            <a:pPr indent="-336550" lvl="0" marL="457200" rtl="0" algn="l">
              <a:lnSpc>
                <a:spcPct val="200000"/>
              </a:lnSpc>
              <a:spcBef>
                <a:spcPts val="0"/>
              </a:spcBef>
              <a:spcAft>
                <a:spcPts val="0"/>
              </a:spcAft>
              <a:buClr>
                <a:srgbClr val="434343"/>
              </a:buClr>
              <a:buSzPts val="1700"/>
              <a:buFont typeface="Roboto"/>
              <a:buChar char="●"/>
            </a:pPr>
            <a:r>
              <a:rPr b="1" lang="en" sz="1700">
                <a:solidFill>
                  <a:srgbClr val="434343"/>
                </a:solidFill>
                <a:latin typeface="Roboto"/>
                <a:ea typeface="Roboto"/>
                <a:cs typeface="Roboto"/>
                <a:sym typeface="Roboto"/>
              </a:rPr>
              <a:t>Anisotropic </a:t>
            </a:r>
            <a:r>
              <a:rPr lang="en" sz="1700">
                <a:solidFill>
                  <a:srgbClr val="434343"/>
                </a:solidFill>
                <a:latin typeface="Roboto"/>
                <a:ea typeface="Roboto"/>
                <a:cs typeface="Roboto"/>
                <a:sym typeface="Roboto"/>
              </a:rPr>
              <a:t>– Etching exhibits different values in different directions</a:t>
            </a:r>
            <a:endParaRPr sz="1700">
              <a:solidFill>
                <a:srgbClr val="434343"/>
              </a:solidFill>
              <a:latin typeface="Roboto"/>
              <a:ea typeface="Roboto"/>
              <a:cs typeface="Roboto"/>
              <a:sym typeface="Roboto"/>
            </a:endParaRPr>
          </a:p>
          <a:p>
            <a:pPr indent="-336550" lvl="0" marL="457200" rtl="0" algn="l">
              <a:spcBef>
                <a:spcPts val="0"/>
              </a:spcBef>
              <a:spcAft>
                <a:spcPts val="0"/>
              </a:spcAft>
              <a:buClr>
                <a:srgbClr val="434343"/>
              </a:buClr>
              <a:buSzPts val="1700"/>
              <a:buFont typeface="Roboto"/>
              <a:buChar char="●"/>
            </a:pPr>
            <a:r>
              <a:rPr b="1" lang="en" sz="1700">
                <a:latin typeface="Roboto"/>
                <a:ea typeface="Roboto"/>
                <a:cs typeface="Roboto"/>
                <a:sym typeface="Roboto"/>
              </a:rPr>
              <a:t>QUIZ: </a:t>
            </a:r>
            <a:r>
              <a:rPr lang="en" sz="1700">
                <a:latin typeface="Roboto"/>
                <a:ea typeface="Roboto"/>
                <a:cs typeface="Roboto"/>
                <a:sym typeface="Roboto"/>
              </a:rPr>
              <a:t>How might Etch process know when to stop Etching?</a:t>
            </a:r>
            <a:endParaRPr sz="1700">
              <a:solidFill>
                <a:srgbClr val="434343"/>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43"/>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9: Photoresist stripping </a:t>
            </a:r>
            <a:endParaRPr/>
          </a:p>
        </p:txBody>
      </p:sp>
      <p:sp>
        <p:nvSpPr>
          <p:cNvPr id="296" name="Google Shape;296;p43"/>
          <p:cNvSpPr txBox="1"/>
          <p:nvPr/>
        </p:nvSpPr>
        <p:spPr>
          <a:xfrm>
            <a:off x="269350" y="1428075"/>
            <a:ext cx="8874600" cy="1406700"/>
          </a:xfrm>
          <a:prstGeom prst="rect">
            <a:avLst/>
          </a:prstGeom>
          <a:noFill/>
          <a:ln>
            <a:noFill/>
          </a:ln>
        </p:spPr>
        <p:txBody>
          <a:bodyPr anchorCtr="0" anchor="t" bIns="91425" lIns="91425" spcFirstLastPara="1" rIns="91425" wrap="square" tIns="91425">
            <a:noAutofit/>
          </a:bodyPr>
          <a:lstStyle/>
          <a:p>
            <a:pPr indent="-336550" lvl="0" marL="457200" rtl="0" algn="l">
              <a:lnSpc>
                <a:spcPct val="150000"/>
              </a:lnSpc>
              <a:spcBef>
                <a:spcPts val="0"/>
              </a:spcBef>
              <a:spcAft>
                <a:spcPts val="0"/>
              </a:spcAft>
              <a:buClr>
                <a:srgbClr val="434343"/>
              </a:buClr>
              <a:buSzPts val="1700"/>
              <a:buFont typeface="Roboto"/>
              <a:buChar char="●"/>
            </a:pPr>
            <a:r>
              <a:rPr b="1" lang="en" sz="1700">
                <a:solidFill>
                  <a:srgbClr val="434343"/>
                </a:solidFill>
                <a:latin typeface="Roboto"/>
                <a:ea typeface="Roboto"/>
                <a:cs typeface="Roboto"/>
                <a:sym typeface="Roboto"/>
              </a:rPr>
              <a:t>Goal:</a:t>
            </a:r>
            <a:r>
              <a:rPr lang="en" sz="1700">
                <a:solidFill>
                  <a:srgbClr val="434343"/>
                </a:solidFill>
                <a:latin typeface="Roboto"/>
                <a:ea typeface="Roboto"/>
                <a:cs typeface="Roboto"/>
                <a:sym typeface="Roboto"/>
              </a:rPr>
              <a:t> Remove PR and any residues</a:t>
            </a:r>
            <a:endParaRPr sz="1700">
              <a:solidFill>
                <a:srgbClr val="434343"/>
              </a:solidFill>
              <a:latin typeface="Roboto"/>
              <a:ea typeface="Roboto"/>
              <a:cs typeface="Roboto"/>
              <a:sym typeface="Roboto"/>
            </a:endParaRPr>
          </a:p>
          <a:p>
            <a:pPr indent="-336550" lvl="0" marL="457200" rtl="0" algn="l">
              <a:lnSpc>
                <a:spcPct val="150000"/>
              </a:lnSpc>
              <a:spcBef>
                <a:spcPts val="0"/>
              </a:spcBef>
              <a:spcAft>
                <a:spcPts val="0"/>
              </a:spcAft>
              <a:buClr>
                <a:srgbClr val="434343"/>
              </a:buClr>
              <a:buSzPts val="1700"/>
              <a:buFont typeface="Roboto"/>
              <a:buChar char="●"/>
            </a:pPr>
            <a:r>
              <a:rPr b="1" lang="en" sz="1700">
                <a:solidFill>
                  <a:srgbClr val="434343"/>
                </a:solidFill>
                <a:latin typeface="Roboto"/>
                <a:ea typeface="Roboto"/>
                <a:cs typeface="Roboto"/>
                <a:sym typeface="Roboto"/>
              </a:rPr>
              <a:t> </a:t>
            </a:r>
            <a:r>
              <a:rPr b="1" lang="en" sz="1700">
                <a:solidFill>
                  <a:srgbClr val="434343"/>
                </a:solidFill>
                <a:latin typeface="Roboto"/>
                <a:ea typeface="Roboto"/>
                <a:cs typeface="Roboto"/>
                <a:sym typeface="Roboto"/>
              </a:rPr>
              <a:t>Positive</a:t>
            </a:r>
            <a:r>
              <a:rPr b="1" lang="en" sz="1700">
                <a:solidFill>
                  <a:srgbClr val="434343"/>
                </a:solidFill>
                <a:latin typeface="Roboto"/>
                <a:ea typeface="Roboto"/>
                <a:cs typeface="Roboto"/>
                <a:sym typeface="Roboto"/>
              </a:rPr>
              <a:t> PR:</a:t>
            </a:r>
            <a:endParaRPr b="1" sz="1700">
              <a:solidFill>
                <a:srgbClr val="434343"/>
              </a:solidFill>
              <a:latin typeface="Roboto"/>
              <a:ea typeface="Roboto"/>
              <a:cs typeface="Roboto"/>
              <a:sym typeface="Roboto"/>
            </a:endParaRPr>
          </a:p>
          <a:p>
            <a:pPr indent="-336550" lvl="1" marL="914400" rtl="0" algn="l">
              <a:lnSpc>
                <a:spcPct val="15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Acetone</a:t>
            </a:r>
            <a:endParaRPr sz="1700">
              <a:solidFill>
                <a:srgbClr val="434343"/>
              </a:solidFill>
              <a:latin typeface="Roboto"/>
              <a:ea typeface="Roboto"/>
              <a:cs typeface="Roboto"/>
              <a:sym typeface="Roboto"/>
            </a:endParaRPr>
          </a:p>
          <a:p>
            <a:pPr indent="-336550" lvl="1" marL="914400" rtl="0" algn="l">
              <a:lnSpc>
                <a:spcPct val="15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Trichlorethylene</a:t>
            </a:r>
            <a:r>
              <a:rPr lang="en" sz="1700">
                <a:solidFill>
                  <a:srgbClr val="434343"/>
                </a:solidFill>
                <a:latin typeface="Roboto"/>
                <a:ea typeface="Roboto"/>
                <a:cs typeface="Roboto"/>
                <a:sym typeface="Roboto"/>
              </a:rPr>
              <a:t> (TCE)</a:t>
            </a:r>
            <a:endParaRPr sz="1700">
              <a:solidFill>
                <a:srgbClr val="434343"/>
              </a:solidFill>
              <a:latin typeface="Roboto"/>
              <a:ea typeface="Roboto"/>
              <a:cs typeface="Roboto"/>
              <a:sym typeface="Roboto"/>
            </a:endParaRPr>
          </a:p>
          <a:p>
            <a:pPr indent="-336550" lvl="1" marL="914400" rtl="0" algn="l">
              <a:lnSpc>
                <a:spcPct val="15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Phenol based strippers</a:t>
            </a:r>
            <a:endParaRPr sz="1700">
              <a:solidFill>
                <a:srgbClr val="434343"/>
              </a:solidFill>
              <a:latin typeface="Roboto"/>
              <a:ea typeface="Roboto"/>
              <a:cs typeface="Roboto"/>
              <a:sym typeface="Roboto"/>
            </a:endParaRPr>
          </a:p>
          <a:p>
            <a:pPr indent="-336550" lvl="0" marL="457200" rtl="0" algn="l">
              <a:lnSpc>
                <a:spcPct val="150000"/>
              </a:lnSpc>
              <a:spcBef>
                <a:spcPts val="0"/>
              </a:spcBef>
              <a:spcAft>
                <a:spcPts val="0"/>
              </a:spcAft>
              <a:buClr>
                <a:srgbClr val="434343"/>
              </a:buClr>
              <a:buSzPts val="1700"/>
              <a:buFont typeface="Roboto"/>
              <a:buChar char="●"/>
            </a:pPr>
            <a:r>
              <a:rPr b="1" lang="en" sz="1700">
                <a:solidFill>
                  <a:srgbClr val="434343"/>
                </a:solidFill>
                <a:latin typeface="Roboto"/>
                <a:ea typeface="Roboto"/>
                <a:cs typeface="Roboto"/>
                <a:sym typeface="Roboto"/>
              </a:rPr>
              <a:t>Negative PR:</a:t>
            </a:r>
            <a:endParaRPr b="1" sz="1700">
              <a:solidFill>
                <a:srgbClr val="434343"/>
              </a:solidFill>
              <a:latin typeface="Roboto"/>
              <a:ea typeface="Roboto"/>
              <a:cs typeface="Roboto"/>
              <a:sym typeface="Roboto"/>
            </a:endParaRPr>
          </a:p>
          <a:p>
            <a:pPr indent="-336550" lvl="1" marL="914400" rtl="0" algn="l">
              <a:lnSpc>
                <a:spcPct val="15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Methyl ethyl ketone (MEK)</a:t>
            </a:r>
            <a:endParaRPr sz="1700">
              <a:solidFill>
                <a:srgbClr val="434343"/>
              </a:solidFill>
              <a:latin typeface="Roboto"/>
              <a:ea typeface="Roboto"/>
              <a:cs typeface="Roboto"/>
              <a:sym typeface="Roboto"/>
            </a:endParaRPr>
          </a:p>
          <a:p>
            <a:pPr indent="-336550" lvl="1" marL="914400" rtl="0" algn="l">
              <a:lnSpc>
                <a:spcPct val="15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Methyl isobutyl ketone (MIBK)</a:t>
            </a:r>
            <a:endParaRPr sz="1700">
              <a:solidFill>
                <a:srgbClr val="434343"/>
              </a:solidFill>
              <a:latin typeface="Roboto"/>
              <a:ea typeface="Roboto"/>
              <a:cs typeface="Roboto"/>
              <a:sym typeface="Roboto"/>
            </a:endParaRPr>
          </a:p>
          <a:p>
            <a:pPr indent="-336550" lvl="0" marL="457200" rtl="0" algn="l">
              <a:spcBef>
                <a:spcPts val="0"/>
              </a:spcBef>
              <a:spcAft>
                <a:spcPts val="0"/>
              </a:spcAft>
              <a:buClr>
                <a:srgbClr val="434343"/>
              </a:buClr>
              <a:buSzPts val="1700"/>
              <a:buFont typeface="Roboto"/>
              <a:buChar char="●"/>
            </a:pPr>
            <a:r>
              <a:rPr b="1" lang="en" sz="1700">
                <a:solidFill>
                  <a:srgbClr val="434343"/>
                </a:solidFill>
                <a:latin typeface="Roboto"/>
                <a:ea typeface="Roboto"/>
                <a:cs typeface="Roboto"/>
                <a:sym typeface="Roboto"/>
              </a:rPr>
              <a:t>“Ashing”</a:t>
            </a:r>
            <a:r>
              <a:rPr lang="en" sz="1700">
                <a:solidFill>
                  <a:srgbClr val="434343"/>
                </a:solidFill>
                <a:latin typeface="Roboto"/>
                <a:ea typeface="Roboto"/>
                <a:cs typeface="Roboto"/>
                <a:sym typeface="Roboto"/>
              </a:rPr>
              <a:t>: Plasma etching with O2 as a method to remove organic polymer debris</a:t>
            </a:r>
            <a:endParaRPr sz="1700">
              <a:solidFill>
                <a:srgbClr val="434343"/>
              </a:solidFill>
              <a:latin typeface="Roboto"/>
              <a:ea typeface="Roboto"/>
              <a:cs typeface="Roboto"/>
              <a:sym typeface="Roboto"/>
            </a:endParaRPr>
          </a:p>
        </p:txBody>
      </p:sp>
      <p:pic>
        <p:nvPicPr>
          <p:cNvPr id="297" name="Google Shape;297;p43"/>
          <p:cNvPicPr preferRelativeResize="0"/>
          <p:nvPr/>
        </p:nvPicPr>
        <p:blipFill>
          <a:blip r:embed="rId3">
            <a:alphaModFix/>
          </a:blip>
          <a:stretch>
            <a:fillRect/>
          </a:stretch>
        </p:blipFill>
        <p:spPr>
          <a:xfrm>
            <a:off x="4829850" y="1606925"/>
            <a:ext cx="4002474" cy="246913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44"/>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10: FINAL INSPECTION</a:t>
            </a:r>
            <a:endParaRPr/>
          </a:p>
        </p:txBody>
      </p:sp>
      <p:sp>
        <p:nvSpPr>
          <p:cNvPr id="303" name="Google Shape;303;p44"/>
          <p:cNvSpPr txBox="1"/>
          <p:nvPr/>
        </p:nvSpPr>
        <p:spPr>
          <a:xfrm>
            <a:off x="695625" y="1726500"/>
            <a:ext cx="6223800" cy="236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304" name="Google Shape;304;p44"/>
          <p:cNvSpPr txBox="1"/>
          <p:nvPr/>
        </p:nvSpPr>
        <p:spPr>
          <a:xfrm>
            <a:off x="269350" y="1428075"/>
            <a:ext cx="6863400" cy="1406700"/>
          </a:xfrm>
          <a:prstGeom prst="rect">
            <a:avLst/>
          </a:prstGeom>
          <a:noFill/>
          <a:ln>
            <a:noFill/>
          </a:ln>
        </p:spPr>
        <p:txBody>
          <a:bodyPr anchorCtr="0" anchor="t" bIns="91425" lIns="91425" spcFirstLastPara="1" rIns="91425" wrap="square" tIns="91425">
            <a:noAutofit/>
          </a:bodyPr>
          <a:lstStyle/>
          <a:p>
            <a:pPr indent="-336550" lvl="0" marL="457200" rtl="0" algn="l">
              <a:lnSpc>
                <a:spcPct val="20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Make sure that Photoresist has been removed</a:t>
            </a:r>
            <a:endParaRPr sz="1700">
              <a:solidFill>
                <a:srgbClr val="434343"/>
              </a:solidFill>
              <a:latin typeface="Roboto"/>
              <a:ea typeface="Roboto"/>
              <a:cs typeface="Roboto"/>
              <a:sym typeface="Roboto"/>
            </a:endParaRPr>
          </a:p>
          <a:p>
            <a:pPr indent="-336550" lvl="0" marL="457200" rtl="0" algn="l">
              <a:lnSpc>
                <a:spcPct val="20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Pattern on wafer matches the mask</a:t>
            </a:r>
            <a:endParaRPr sz="1700">
              <a:solidFill>
                <a:srgbClr val="434343"/>
              </a:solidFill>
              <a:latin typeface="Roboto"/>
              <a:ea typeface="Roboto"/>
              <a:cs typeface="Roboto"/>
              <a:sym typeface="Roboto"/>
            </a:endParaRPr>
          </a:p>
          <a:p>
            <a:pPr indent="-336550" lvl="0" marL="457200" rtl="0" algn="l">
              <a:lnSpc>
                <a:spcPct val="15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Quality issues:</a:t>
            </a:r>
            <a:endParaRPr sz="1700">
              <a:solidFill>
                <a:srgbClr val="434343"/>
              </a:solidFill>
              <a:latin typeface="Roboto"/>
              <a:ea typeface="Roboto"/>
              <a:cs typeface="Roboto"/>
              <a:sym typeface="Roboto"/>
            </a:endParaRPr>
          </a:p>
          <a:p>
            <a:pPr indent="-336550" lvl="1" marL="914400" rtl="0" algn="l">
              <a:lnSpc>
                <a:spcPct val="15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Defects</a:t>
            </a:r>
            <a:endParaRPr sz="1700">
              <a:solidFill>
                <a:srgbClr val="434343"/>
              </a:solidFill>
              <a:latin typeface="Roboto"/>
              <a:ea typeface="Roboto"/>
              <a:cs typeface="Roboto"/>
              <a:sym typeface="Roboto"/>
            </a:endParaRPr>
          </a:p>
          <a:p>
            <a:pPr indent="-336550" lvl="1" marL="914400" rtl="0" algn="l">
              <a:lnSpc>
                <a:spcPct val="15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Particles</a:t>
            </a:r>
            <a:endParaRPr sz="1700">
              <a:solidFill>
                <a:srgbClr val="434343"/>
              </a:solidFill>
              <a:latin typeface="Roboto"/>
              <a:ea typeface="Roboto"/>
              <a:cs typeface="Roboto"/>
              <a:sym typeface="Roboto"/>
            </a:endParaRPr>
          </a:p>
          <a:p>
            <a:pPr indent="-336550" lvl="1" marL="914400" rtl="0" algn="l">
              <a:lnSpc>
                <a:spcPct val="15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Stepheight</a:t>
            </a:r>
            <a:endParaRPr sz="1700">
              <a:solidFill>
                <a:srgbClr val="434343"/>
              </a:solidFill>
              <a:latin typeface="Roboto"/>
              <a:ea typeface="Roboto"/>
              <a:cs typeface="Roboto"/>
              <a:sym typeface="Roboto"/>
            </a:endParaRPr>
          </a:p>
          <a:p>
            <a:pPr indent="-336550" lvl="1" marL="914400" rtl="0" algn="l">
              <a:lnSpc>
                <a:spcPct val="150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Critical dimensions</a:t>
            </a:r>
            <a:endParaRPr sz="1700">
              <a:solidFill>
                <a:srgbClr val="434343"/>
              </a:solidFill>
              <a:latin typeface="Roboto"/>
              <a:ea typeface="Roboto"/>
              <a:cs typeface="Roboto"/>
              <a:sym typeface="Roboto"/>
            </a:endParaRPr>
          </a:p>
        </p:txBody>
      </p:sp>
      <p:pic>
        <p:nvPicPr>
          <p:cNvPr id="305" name="Google Shape;305;p44"/>
          <p:cNvPicPr preferRelativeResize="0"/>
          <p:nvPr/>
        </p:nvPicPr>
        <p:blipFill>
          <a:blip r:embed="rId3">
            <a:alphaModFix/>
          </a:blip>
          <a:stretch>
            <a:fillRect/>
          </a:stretch>
        </p:blipFill>
        <p:spPr>
          <a:xfrm>
            <a:off x="6919425" y="2397275"/>
            <a:ext cx="1856790" cy="2003924"/>
          </a:xfrm>
          <a:prstGeom prst="rect">
            <a:avLst/>
          </a:prstGeom>
          <a:noFill/>
          <a:ln>
            <a:noFill/>
          </a:ln>
        </p:spPr>
      </p:pic>
      <p:pic>
        <p:nvPicPr>
          <p:cNvPr id="306" name="Google Shape;306;p44"/>
          <p:cNvPicPr preferRelativeResize="0"/>
          <p:nvPr/>
        </p:nvPicPr>
        <p:blipFill>
          <a:blip r:embed="rId4">
            <a:alphaModFix/>
          </a:blip>
          <a:stretch>
            <a:fillRect/>
          </a:stretch>
        </p:blipFill>
        <p:spPr>
          <a:xfrm>
            <a:off x="4728725" y="2397275"/>
            <a:ext cx="1889570" cy="20039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Google Shape;311;p45"/>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Improving device performance via patterning</a:t>
            </a:r>
            <a:endParaRPr/>
          </a:p>
        </p:txBody>
      </p:sp>
      <p:sp>
        <p:nvSpPr>
          <p:cNvPr id="312" name="Google Shape;312;p45"/>
          <p:cNvSpPr txBox="1"/>
          <p:nvPr/>
        </p:nvSpPr>
        <p:spPr>
          <a:xfrm>
            <a:off x="207825" y="1405725"/>
            <a:ext cx="8624400" cy="15132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SzPts val="1700"/>
              <a:buFont typeface="Roboto"/>
              <a:buChar char="●"/>
            </a:pPr>
            <a:r>
              <a:rPr lang="en" sz="1700">
                <a:latin typeface="Roboto"/>
                <a:ea typeface="Roboto"/>
                <a:cs typeface="Roboto"/>
                <a:sym typeface="Roboto"/>
              </a:rPr>
              <a:t>The resolution of the optical system limits the density and size of the patterns printed on the wafer.</a:t>
            </a:r>
            <a:endParaRPr sz="1700">
              <a:latin typeface="Roboto"/>
              <a:ea typeface="Roboto"/>
              <a:cs typeface="Roboto"/>
              <a:sym typeface="Roboto"/>
            </a:endParaRPr>
          </a:p>
          <a:p>
            <a:pPr indent="-336550" lvl="0" marL="457200" rtl="0" algn="l">
              <a:spcBef>
                <a:spcPts val="0"/>
              </a:spcBef>
              <a:spcAft>
                <a:spcPts val="0"/>
              </a:spcAft>
              <a:buSzPts val="1700"/>
              <a:buFont typeface="Roboto"/>
              <a:buChar char="●"/>
            </a:pPr>
            <a:r>
              <a:rPr lang="en" sz="1700">
                <a:latin typeface="Roboto"/>
                <a:ea typeface="Roboto"/>
                <a:cs typeface="Roboto"/>
                <a:sym typeface="Roboto"/>
              </a:rPr>
              <a:t>Decrease L through lithography scaling </a:t>
            </a:r>
            <a:endParaRPr sz="1700">
              <a:latin typeface="Roboto"/>
              <a:ea typeface="Roboto"/>
              <a:cs typeface="Roboto"/>
              <a:sym typeface="Roboto"/>
            </a:endParaRPr>
          </a:p>
        </p:txBody>
      </p:sp>
      <p:pic>
        <p:nvPicPr>
          <p:cNvPr id="313" name="Google Shape;313;p45"/>
          <p:cNvPicPr preferRelativeResize="0"/>
          <p:nvPr/>
        </p:nvPicPr>
        <p:blipFill>
          <a:blip r:embed="rId3">
            <a:alphaModFix/>
          </a:blip>
          <a:stretch>
            <a:fillRect/>
          </a:stretch>
        </p:blipFill>
        <p:spPr>
          <a:xfrm>
            <a:off x="2561009" y="2426275"/>
            <a:ext cx="3918041" cy="2352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46"/>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Improving device performance via patterning</a:t>
            </a:r>
            <a:endParaRPr/>
          </a:p>
        </p:txBody>
      </p:sp>
      <p:sp>
        <p:nvSpPr>
          <p:cNvPr id="319" name="Google Shape;319;p46"/>
          <p:cNvSpPr txBox="1"/>
          <p:nvPr/>
        </p:nvSpPr>
        <p:spPr>
          <a:xfrm>
            <a:off x="120150" y="1364150"/>
            <a:ext cx="9023700" cy="15132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SzPts val="1700"/>
              <a:buFont typeface="Roboto"/>
              <a:buChar char="●"/>
            </a:pPr>
            <a:r>
              <a:rPr lang="en" sz="1700">
                <a:latin typeface="Roboto"/>
                <a:ea typeface="Roboto"/>
                <a:cs typeface="Roboto"/>
                <a:sym typeface="Roboto"/>
              </a:rPr>
              <a:t>Minimum feature size limited by wavelength of light used and refractive index of medium</a:t>
            </a:r>
            <a:endParaRPr sz="1700">
              <a:latin typeface="Roboto"/>
              <a:ea typeface="Roboto"/>
              <a:cs typeface="Roboto"/>
              <a:sym typeface="Roboto"/>
            </a:endParaRPr>
          </a:p>
          <a:p>
            <a:pPr indent="0" lvl="0" marL="0" rtl="0" algn="l">
              <a:spcBef>
                <a:spcPts val="0"/>
              </a:spcBef>
              <a:spcAft>
                <a:spcPts val="0"/>
              </a:spcAft>
              <a:buNone/>
            </a:pPr>
            <a:r>
              <a:t/>
            </a:r>
            <a:endParaRPr sz="1700">
              <a:latin typeface="Roboto"/>
              <a:ea typeface="Roboto"/>
              <a:cs typeface="Roboto"/>
              <a:sym typeface="Roboto"/>
            </a:endParaRPr>
          </a:p>
        </p:txBody>
      </p:sp>
      <p:pic>
        <p:nvPicPr>
          <p:cNvPr id="320" name="Google Shape;320;p46"/>
          <p:cNvPicPr preferRelativeResize="0"/>
          <p:nvPr/>
        </p:nvPicPr>
        <p:blipFill>
          <a:blip r:embed="rId3">
            <a:alphaModFix/>
          </a:blip>
          <a:stretch>
            <a:fillRect/>
          </a:stretch>
        </p:blipFill>
        <p:spPr>
          <a:xfrm>
            <a:off x="4838614" y="2259888"/>
            <a:ext cx="2619500" cy="1158275"/>
          </a:xfrm>
          <a:prstGeom prst="rect">
            <a:avLst/>
          </a:prstGeom>
          <a:noFill/>
          <a:ln>
            <a:noFill/>
          </a:ln>
        </p:spPr>
      </p:pic>
      <p:pic>
        <p:nvPicPr>
          <p:cNvPr id="321" name="Google Shape;321;p46"/>
          <p:cNvPicPr preferRelativeResize="0"/>
          <p:nvPr/>
        </p:nvPicPr>
        <p:blipFill>
          <a:blip r:embed="rId4">
            <a:alphaModFix/>
          </a:blip>
          <a:stretch>
            <a:fillRect/>
          </a:stretch>
        </p:blipFill>
        <p:spPr>
          <a:xfrm>
            <a:off x="4838631" y="3438525"/>
            <a:ext cx="4305369" cy="1704975"/>
          </a:xfrm>
          <a:prstGeom prst="rect">
            <a:avLst/>
          </a:prstGeom>
          <a:noFill/>
          <a:ln>
            <a:noFill/>
          </a:ln>
        </p:spPr>
      </p:pic>
      <p:pic>
        <p:nvPicPr>
          <p:cNvPr id="322" name="Google Shape;322;p46"/>
          <p:cNvPicPr preferRelativeResize="0"/>
          <p:nvPr/>
        </p:nvPicPr>
        <p:blipFill>
          <a:blip r:embed="rId5">
            <a:alphaModFix/>
          </a:blip>
          <a:stretch>
            <a:fillRect/>
          </a:stretch>
        </p:blipFill>
        <p:spPr>
          <a:xfrm>
            <a:off x="430350" y="3116875"/>
            <a:ext cx="2533650" cy="1704975"/>
          </a:xfrm>
          <a:prstGeom prst="rect">
            <a:avLst/>
          </a:prstGeom>
          <a:noFill/>
          <a:ln>
            <a:noFill/>
          </a:ln>
        </p:spPr>
      </p:pic>
      <p:sp>
        <p:nvSpPr>
          <p:cNvPr id="323" name="Google Shape;323;p46"/>
          <p:cNvSpPr txBox="1"/>
          <p:nvPr/>
        </p:nvSpPr>
        <p:spPr>
          <a:xfrm>
            <a:off x="430350" y="2493175"/>
            <a:ext cx="3115800" cy="6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u="sng">
                <a:latin typeface="Roboto"/>
                <a:ea typeface="Roboto"/>
                <a:cs typeface="Roboto"/>
                <a:sym typeface="Roboto"/>
              </a:rPr>
              <a:t>Immersion lithography</a:t>
            </a:r>
            <a:endParaRPr b="1" sz="1700" u="sng">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Google Shape;328;p47"/>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Improving device performance via patterning</a:t>
            </a:r>
            <a:endParaRPr/>
          </a:p>
        </p:txBody>
      </p:sp>
      <p:sp>
        <p:nvSpPr>
          <p:cNvPr id="329" name="Google Shape;329;p47"/>
          <p:cNvSpPr txBox="1"/>
          <p:nvPr/>
        </p:nvSpPr>
        <p:spPr>
          <a:xfrm>
            <a:off x="120150" y="1364150"/>
            <a:ext cx="9023700" cy="15132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Mask: </a:t>
            </a:r>
            <a:r>
              <a:rPr b="1" lang="en" sz="1700">
                <a:solidFill>
                  <a:srgbClr val="434343"/>
                </a:solidFill>
                <a:latin typeface="Roboto"/>
                <a:ea typeface="Roboto"/>
                <a:cs typeface="Roboto"/>
                <a:sym typeface="Roboto"/>
              </a:rPr>
              <a:t>Optical Proximity Correction or “OPC”</a:t>
            </a:r>
            <a:endParaRPr b="1" sz="1700">
              <a:solidFill>
                <a:srgbClr val="434343"/>
              </a:solidFill>
              <a:latin typeface="Roboto"/>
              <a:ea typeface="Roboto"/>
              <a:cs typeface="Roboto"/>
              <a:sym typeface="Roboto"/>
            </a:endParaRPr>
          </a:p>
          <a:p>
            <a:pPr indent="-336550" lvl="0" marL="457200" rtl="0" algn="l">
              <a:lnSpc>
                <a:spcPct val="115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Sharp features are lost because diffraction attenuates higher spatial frequencies (mask behaving as low-pass optical filter)</a:t>
            </a:r>
            <a:endParaRPr sz="1700">
              <a:solidFill>
                <a:srgbClr val="434343"/>
              </a:solidFill>
              <a:latin typeface="Roboto"/>
              <a:ea typeface="Roboto"/>
              <a:cs typeface="Roboto"/>
              <a:sym typeface="Roboto"/>
            </a:endParaRPr>
          </a:p>
          <a:p>
            <a:pPr indent="-336550" lvl="0" marL="457200" rtl="0" algn="l">
              <a:lnSpc>
                <a:spcPct val="115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Compensate for diffraction effects when feature sizes &lt;&lt; λ by managing sub- </a:t>
            </a:r>
            <a:r>
              <a:rPr lang="en" sz="1700">
                <a:solidFill>
                  <a:srgbClr val="434343"/>
                </a:solidFill>
                <a:latin typeface="Roboto"/>
                <a:ea typeface="Roboto"/>
                <a:cs typeface="Roboto"/>
                <a:sym typeface="Roboto"/>
              </a:rPr>
              <a:t>λ </a:t>
            </a:r>
            <a:r>
              <a:rPr lang="en" sz="1700">
                <a:solidFill>
                  <a:srgbClr val="434343"/>
                </a:solidFill>
                <a:latin typeface="Roboto"/>
                <a:ea typeface="Roboto"/>
                <a:cs typeface="Roboto"/>
                <a:sym typeface="Roboto"/>
              </a:rPr>
              <a:t>constructive &amp; destructive interference</a:t>
            </a:r>
            <a:endParaRPr sz="1700">
              <a:solidFill>
                <a:srgbClr val="434343"/>
              </a:solidFill>
              <a:latin typeface="Roboto"/>
              <a:ea typeface="Roboto"/>
              <a:cs typeface="Roboto"/>
              <a:sym typeface="Roboto"/>
            </a:endParaRPr>
          </a:p>
          <a:p>
            <a:pPr indent="-336550" lvl="0" marL="457200" rtl="0" algn="l">
              <a:lnSpc>
                <a:spcPct val="115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Exaggerate edges and corners to “equalize” cutoff spatial frequency of mask</a:t>
            </a:r>
            <a:endParaRPr sz="1700">
              <a:solidFill>
                <a:srgbClr val="434343"/>
              </a:solidFill>
              <a:latin typeface="Roboto"/>
              <a:ea typeface="Roboto"/>
              <a:cs typeface="Roboto"/>
              <a:sym typeface="Roboto"/>
            </a:endParaRPr>
          </a:p>
          <a:p>
            <a:pPr indent="0" lvl="0" marL="0" rtl="0" algn="l">
              <a:lnSpc>
                <a:spcPct val="115000"/>
              </a:lnSpc>
              <a:spcBef>
                <a:spcPts val="0"/>
              </a:spcBef>
              <a:spcAft>
                <a:spcPts val="0"/>
              </a:spcAft>
              <a:buNone/>
            </a:pPr>
            <a:r>
              <a:t/>
            </a:r>
            <a:endParaRPr sz="1700">
              <a:solidFill>
                <a:srgbClr val="434343"/>
              </a:solidFill>
              <a:latin typeface="Roboto"/>
              <a:ea typeface="Roboto"/>
              <a:cs typeface="Roboto"/>
              <a:sym typeface="Roboto"/>
            </a:endParaRPr>
          </a:p>
        </p:txBody>
      </p:sp>
      <p:pic>
        <p:nvPicPr>
          <p:cNvPr id="330" name="Google Shape;330;p47"/>
          <p:cNvPicPr preferRelativeResize="0"/>
          <p:nvPr/>
        </p:nvPicPr>
        <p:blipFill>
          <a:blip r:embed="rId3">
            <a:alphaModFix/>
          </a:blip>
          <a:stretch>
            <a:fillRect/>
          </a:stretch>
        </p:blipFill>
        <p:spPr>
          <a:xfrm>
            <a:off x="2705325" y="3182150"/>
            <a:ext cx="3733362" cy="19613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48"/>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Improving device performance via patterning</a:t>
            </a:r>
            <a:endParaRPr/>
          </a:p>
        </p:txBody>
      </p:sp>
      <p:pic>
        <p:nvPicPr>
          <p:cNvPr id="336" name="Google Shape;336;p48"/>
          <p:cNvPicPr preferRelativeResize="0"/>
          <p:nvPr/>
        </p:nvPicPr>
        <p:blipFill>
          <a:blip r:embed="rId3">
            <a:alphaModFix/>
          </a:blip>
          <a:stretch>
            <a:fillRect/>
          </a:stretch>
        </p:blipFill>
        <p:spPr>
          <a:xfrm>
            <a:off x="4713750" y="1322850"/>
            <a:ext cx="4304747" cy="3714075"/>
          </a:xfrm>
          <a:prstGeom prst="rect">
            <a:avLst/>
          </a:prstGeom>
          <a:noFill/>
          <a:ln>
            <a:noFill/>
          </a:ln>
        </p:spPr>
      </p:pic>
      <p:sp>
        <p:nvSpPr>
          <p:cNvPr id="337" name="Google Shape;337;p48"/>
          <p:cNvSpPr txBox="1"/>
          <p:nvPr/>
        </p:nvSpPr>
        <p:spPr>
          <a:xfrm>
            <a:off x="117150" y="1429500"/>
            <a:ext cx="4197900" cy="37140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rgbClr val="434343"/>
              </a:buClr>
              <a:buSzPts val="1700"/>
              <a:buChar char="●"/>
            </a:pPr>
            <a:r>
              <a:rPr b="1" lang="en" sz="1700">
                <a:solidFill>
                  <a:srgbClr val="434343"/>
                </a:solidFill>
                <a:latin typeface="Roboto"/>
                <a:ea typeface="Roboto"/>
                <a:cs typeface="Roboto"/>
                <a:sym typeface="Roboto"/>
              </a:rPr>
              <a:t>Pitch splitting </a:t>
            </a:r>
            <a:r>
              <a:rPr lang="en" sz="1700">
                <a:solidFill>
                  <a:srgbClr val="434343"/>
                </a:solidFill>
                <a:latin typeface="Roboto"/>
                <a:ea typeface="Roboto"/>
                <a:cs typeface="Roboto"/>
                <a:sym typeface="Roboto"/>
              </a:rPr>
              <a:t>is the process where the design layout for a given layer is split across multiple photomasks and each mask is exposed separately to pattern the layer.</a:t>
            </a:r>
            <a:endParaRPr sz="1700">
              <a:solidFill>
                <a:srgbClr val="434343"/>
              </a:solidFill>
              <a:latin typeface="Roboto"/>
              <a:ea typeface="Roboto"/>
              <a:cs typeface="Roboto"/>
              <a:sym typeface="Roboto"/>
            </a:endParaRPr>
          </a:p>
          <a:p>
            <a:pPr indent="0" lvl="0" marL="0" rtl="0" algn="l">
              <a:spcBef>
                <a:spcPts val="0"/>
              </a:spcBef>
              <a:spcAft>
                <a:spcPts val="0"/>
              </a:spcAft>
              <a:buNone/>
            </a:pPr>
            <a:r>
              <a:t/>
            </a:r>
            <a:endParaRPr sz="1700">
              <a:solidFill>
                <a:srgbClr val="434343"/>
              </a:solidFill>
              <a:latin typeface="Roboto"/>
              <a:ea typeface="Roboto"/>
              <a:cs typeface="Roboto"/>
              <a:sym typeface="Roboto"/>
            </a:endParaRPr>
          </a:p>
          <a:p>
            <a:pPr indent="-336550" lvl="0" marL="457200" rtl="0" algn="l">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At 7nm, as many as four separate exposures are required for critical layers.</a:t>
            </a:r>
            <a:endParaRPr sz="1700">
              <a:solidFill>
                <a:srgbClr val="434343"/>
              </a:solidFill>
              <a:latin typeface="Roboto"/>
              <a:ea typeface="Roboto"/>
              <a:cs typeface="Roboto"/>
              <a:sym typeface="Roboto"/>
            </a:endParaRPr>
          </a:p>
          <a:p>
            <a:pPr indent="0" lvl="0" marL="457200" rtl="0" algn="l">
              <a:spcBef>
                <a:spcPts val="0"/>
              </a:spcBef>
              <a:spcAft>
                <a:spcPts val="0"/>
              </a:spcAft>
              <a:buNone/>
            </a:pPr>
            <a:r>
              <a:t/>
            </a:r>
            <a:endParaRPr sz="1700">
              <a:solidFill>
                <a:srgbClr val="434343"/>
              </a:solidFill>
              <a:latin typeface="Roboto"/>
              <a:ea typeface="Roboto"/>
              <a:cs typeface="Roboto"/>
              <a:sym typeface="Roboto"/>
            </a:endParaRPr>
          </a:p>
          <a:p>
            <a:pPr indent="-336550" lvl="0" marL="457200" rtl="0" algn="l">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This significantly increases the manufacturing cost.</a:t>
            </a:r>
            <a:endParaRPr sz="1700">
              <a:solidFill>
                <a:srgbClr val="434343"/>
              </a:solidFill>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49"/>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Improving device performance via patterning</a:t>
            </a:r>
            <a:endParaRPr/>
          </a:p>
          <a:p>
            <a:pPr indent="0" lvl="0" marL="0" rtl="0" algn="l">
              <a:spcBef>
                <a:spcPts val="0"/>
              </a:spcBef>
              <a:spcAft>
                <a:spcPts val="0"/>
              </a:spcAft>
              <a:buNone/>
            </a:pPr>
            <a:r>
              <a:t/>
            </a:r>
            <a:endParaRPr/>
          </a:p>
        </p:txBody>
      </p:sp>
      <p:pic>
        <p:nvPicPr>
          <p:cNvPr id="343" name="Google Shape;343;p49"/>
          <p:cNvPicPr preferRelativeResize="0"/>
          <p:nvPr/>
        </p:nvPicPr>
        <p:blipFill>
          <a:blip r:embed="rId3">
            <a:alphaModFix/>
          </a:blip>
          <a:stretch>
            <a:fillRect/>
          </a:stretch>
        </p:blipFill>
        <p:spPr>
          <a:xfrm>
            <a:off x="2029050" y="2123625"/>
            <a:ext cx="5322625" cy="2803525"/>
          </a:xfrm>
          <a:prstGeom prst="rect">
            <a:avLst/>
          </a:prstGeom>
          <a:noFill/>
          <a:ln>
            <a:noFill/>
          </a:ln>
        </p:spPr>
      </p:pic>
      <p:sp>
        <p:nvSpPr>
          <p:cNvPr id="344" name="Google Shape;344;p49"/>
          <p:cNvSpPr txBox="1"/>
          <p:nvPr/>
        </p:nvSpPr>
        <p:spPr>
          <a:xfrm>
            <a:off x="215101" y="1374550"/>
            <a:ext cx="8713800" cy="30000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Clr>
                <a:srgbClr val="434343"/>
              </a:buClr>
              <a:buSzPts val="1700"/>
              <a:buFont typeface="Roboto"/>
              <a:buChar char="●"/>
            </a:pPr>
            <a:r>
              <a:rPr b="1" lang="en" sz="1700">
                <a:solidFill>
                  <a:srgbClr val="434343"/>
                </a:solidFill>
                <a:latin typeface="Roboto"/>
                <a:ea typeface="Roboto"/>
                <a:cs typeface="Roboto"/>
                <a:sym typeface="Roboto"/>
              </a:rPr>
              <a:t>Multiple patterning with </a:t>
            </a:r>
            <a:r>
              <a:rPr b="1" lang="en" sz="1700">
                <a:solidFill>
                  <a:srgbClr val="434343"/>
                </a:solidFill>
                <a:latin typeface="Roboto"/>
                <a:ea typeface="Roboto"/>
                <a:cs typeface="Roboto"/>
                <a:sym typeface="Roboto"/>
              </a:rPr>
              <a:t>Cut Masks</a:t>
            </a:r>
            <a:r>
              <a:rPr lang="en" sz="1700">
                <a:solidFill>
                  <a:srgbClr val="434343"/>
                </a:solidFill>
                <a:latin typeface="Roboto"/>
                <a:ea typeface="Roboto"/>
                <a:cs typeface="Roboto"/>
                <a:sym typeface="Roboto"/>
              </a:rPr>
              <a:t> – helps with combating light diffraction effects</a:t>
            </a:r>
            <a:endParaRPr sz="1700">
              <a:solidFill>
                <a:srgbClr val="434343"/>
              </a:solidFill>
              <a:latin typeface="Roboto"/>
              <a:ea typeface="Roboto"/>
              <a:cs typeface="Roboto"/>
              <a:sym typeface="Roboto"/>
            </a:endParaRPr>
          </a:p>
          <a:p>
            <a:pPr indent="-336550" lvl="0" marL="457200" rtl="0" algn="l">
              <a:lnSpc>
                <a:spcPct val="115000"/>
              </a:lnSpc>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Performed</a:t>
            </a:r>
            <a:r>
              <a:rPr lang="en" sz="1700">
                <a:solidFill>
                  <a:srgbClr val="434343"/>
                </a:solidFill>
                <a:latin typeface="Roboto"/>
                <a:ea typeface="Roboto"/>
                <a:cs typeface="Roboto"/>
                <a:sym typeface="Roboto"/>
              </a:rPr>
              <a:t> when single immersion patterning is not enough, and EUV is not practical</a:t>
            </a:r>
            <a:endParaRPr sz="1700">
              <a:solidFill>
                <a:srgbClr val="434343"/>
              </a:solidFill>
              <a:latin typeface="Roboto"/>
              <a:ea typeface="Roboto"/>
              <a:cs typeface="Roboto"/>
              <a:sym typeface="Roboto"/>
            </a:endParaRPr>
          </a:p>
          <a:p>
            <a:pPr indent="0" lvl="0" marL="0" rtl="0" algn="l">
              <a:spcBef>
                <a:spcPts val="0"/>
              </a:spcBef>
              <a:spcAft>
                <a:spcPts val="0"/>
              </a:spcAft>
              <a:buNone/>
            </a:pPr>
            <a:r>
              <a:t/>
            </a:r>
            <a:endParaRPr sz="1700">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50"/>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Improving device performance via patterning</a:t>
            </a:r>
            <a:endParaRPr/>
          </a:p>
          <a:p>
            <a:pPr indent="0" lvl="0" marL="0" rtl="0" algn="l">
              <a:spcBef>
                <a:spcPts val="0"/>
              </a:spcBef>
              <a:spcAft>
                <a:spcPts val="0"/>
              </a:spcAft>
              <a:buNone/>
            </a:pPr>
            <a:r>
              <a:t/>
            </a:r>
            <a:endParaRPr/>
          </a:p>
        </p:txBody>
      </p:sp>
      <p:sp>
        <p:nvSpPr>
          <p:cNvPr id="350" name="Google Shape;350;p50"/>
          <p:cNvSpPr txBox="1"/>
          <p:nvPr/>
        </p:nvSpPr>
        <p:spPr>
          <a:xfrm>
            <a:off x="387300" y="1745675"/>
            <a:ext cx="7938600" cy="18495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Past 7nm:</a:t>
            </a:r>
            <a:r>
              <a:rPr b="1" lang="en" sz="1700">
                <a:solidFill>
                  <a:srgbClr val="434343"/>
                </a:solidFill>
                <a:latin typeface="Roboto"/>
                <a:ea typeface="Roboto"/>
                <a:cs typeface="Roboto"/>
                <a:sym typeface="Roboto"/>
              </a:rPr>
              <a:t> EUV</a:t>
            </a:r>
            <a:r>
              <a:rPr lang="en" sz="1700">
                <a:solidFill>
                  <a:srgbClr val="434343"/>
                </a:solidFill>
                <a:latin typeface="Roboto"/>
                <a:ea typeface="Roboto"/>
                <a:cs typeface="Roboto"/>
                <a:sym typeface="Roboto"/>
              </a:rPr>
              <a:t>- EXTREME UV LITHO</a:t>
            </a:r>
            <a:endParaRPr sz="1700">
              <a:solidFill>
                <a:srgbClr val="434343"/>
              </a:solidFill>
              <a:latin typeface="Roboto"/>
              <a:ea typeface="Roboto"/>
              <a:cs typeface="Roboto"/>
              <a:sym typeface="Roboto"/>
            </a:endParaRPr>
          </a:p>
          <a:p>
            <a:pPr indent="-336550" lvl="0" marL="457200" rtl="0" algn="l">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Here's</a:t>
            </a:r>
            <a:r>
              <a:rPr lang="en" sz="1700">
                <a:solidFill>
                  <a:srgbClr val="434343"/>
                </a:solidFill>
                <a:latin typeface="Roboto"/>
                <a:ea typeface="Roboto"/>
                <a:cs typeface="Roboto"/>
                <a:sym typeface="Roboto"/>
              </a:rPr>
              <a:t> a really good video making it very easy to </a:t>
            </a:r>
            <a:r>
              <a:rPr lang="en" sz="1700">
                <a:solidFill>
                  <a:srgbClr val="434343"/>
                </a:solidFill>
                <a:latin typeface="Roboto"/>
                <a:ea typeface="Roboto"/>
                <a:cs typeface="Roboto"/>
                <a:sym typeface="Roboto"/>
              </a:rPr>
              <a:t>understand</a:t>
            </a:r>
            <a:r>
              <a:rPr lang="en" sz="1700">
                <a:solidFill>
                  <a:srgbClr val="434343"/>
                </a:solidFill>
                <a:latin typeface="Roboto"/>
                <a:ea typeface="Roboto"/>
                <a:cs typeface="Roboto"/>
                <a:sym typeface="Roboto"/>
              </a:rPr>
              <a:t> </a:t>
            </a:r>
            <a:endParaRPr sz="1700">
              <a:solidFill>
                <a:srgbClr val="434343"/>
              </a:solidFill>
              <a:latin typeface="Roboto"/>
              <a:ea typeface="Roboto"/>
              <a:cs typeface="Roboto"/>
              <a:sym typeface="Roboto"/>
            </a:endParaRPr>
          </a:p>
          <a:p>
            <a:pPr indent="-336550" lvl="0" marL="457200" rtl="0" algn="l">
              <a:spcBef>
                <a:spcPts val="0"/>
              </a:spcBef>
              <a:spcAft>
                <a:spcPts val="0"/>
              </a:spcAft>
              <a:buClr>
                <a:srgbClr val="434343"/>
              </a:buClr>
              <a:buSzPts val="1700"/>
              <a:buFont typeface="Roboto"/>
              <a:buChar char="●"/>
            </a:pPr>
            <a:r>
              <a:rPr lang="en" sz="1700" u="sng">
                <a:solidFill>
                  <a:schemeClr val="hlink"/>
                </a:solidFill>
                <a:latin typeface="Roboto"/>
                <a:ea typeface="Roboto"/>
                <a:cs typeface="Roboto"/>
                <a:sym typeface="Roboto"/>
                <a:hlinkClick r:id="rId3"/>
              </a:rPr>
              <a:t>https://www.youtube.com/watch?v=f0gMdGrVteI&amp;feature=youtu.be</a:t>
            </a:r>
            <a:endParaRPr sz="1700">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sp>
        <p:nvSpPr>
          <p:cNvPr id="355" name="Google Shape;355;p51"/>
          <p:cNvSpPr txBox="1"/>
          <p:nvPr>
            <p:ph type="title"/>
          </p:nvPr>
        </p:nvSpPr>
        <p:spPr>
          <a:xfrm>
            <a:off x="311700" y="539725"/>
            <a:ext cx="8520600" cy="128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Thanks!</a:t>
            </a:r>
            <a:endParaRPr/>
          </a:p>
          <a:p>
            <a:pPr indent="0" lvl="0" marL="0" rtl="0" algn="l">
              <a:spcBef>
                <a:spcPts val="0"/>
              </a:spcBef>
              <a:spcAft>
                <a:spcPts val="0"/>
              </a:spcAft>
              <a:buNone/>
            </a:pPr>
            <a:r>
              <a:rPr lang="en"/>
              <a:t>Questions?</a:t>
            </a:r>
            <a:endParaRPr/>
          </a:p>
          <a:p>
            <a:pPr indent="0" lvl="0" marL="0" rtl="0" algn="l">
              <a:spcBef>
                <a:spcPts val="0"/>
              </a:spcBef>
              <a:spcAft>
                <a:spcPts val="0"/>
              </a:spcAft>
              <a:buNone/>
            </a:pPr>
            <a:r>
              <a:t/>
            </a:r>
            <a:endParaRPr/>
          </a:p>
        </p:txBody>
      </p:sp>
      <p:sp>
        <p:nvSpPr>
          <p:cNvPr id="356" name="Google Shape;356;p51"/>
          <p:cNvSpPr txBox="1"/>
          <p:nvPr/>
        </p:nvSpPr>
        <p:spPr>
          <a:xfrm>
            <a:off x="3117250" y="3719700"/>
            <a:ext cx="2036700" cy="112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Roboto"/>
                <a:ea typeface="Roboto"/>
                <a:cs typeface="Roboto"/>
                <a:sym typeface="Roboto"/>
              </a:rPr>
              <a:t>Tune in next GBM when we go over </a:t>
            </a:r>
            <a:r>
              <a:rPr lang="en" sz="1800">
                <a:latin typeface="Roboto"/>
                <a:ea typeface="Roboto"/>
                <a:cs typeface="Roboto"/>
                <a:sym typeface="Roboto"/>
              </a:rPr>
              <a:t>Deposition</a:t>
            </a:r>
            <a:r>
              <a:rPr lang="en" sz="1800">
                <a:latin typeface="Roboto"/>
                <a:ea typeface="Roboto"/>
                <a:cs typeface="Roboto"/>
                <a:sym typeface="Roboto"/>
              </a:rPr>
              <a:t> &amp; Metallization</a:t>
            </a:r>
            <a:endParaRPr sz="1800">
              <a:latin typeface="Roboto"/>
              <a:ea typeface="Roboto"/>
              <a:cs typeface="Roboto"/>
              <a:sym typeface="Roboto"/>
            </a:endParaRPr>
          </a:p>
        </p:txBody>
      </p:sp>
      <p:grpSp>
        <p:nvGrpSpPr>
          <p:cNvPr id="357" name="Google Shape;357;p51"/>
          <p:cNvGrpSpPr/>
          <p:nvPr/>
        </p:nvGrpSpPr>
        <p:grpSpPr>
          <a:xfrm>
            <a:off x="5686610" y="2764061"/>
            <a:ext cx="3457289" cy="2379726"/>
            <a:chOff x="2629775" y="2022575"/>
            <a:chExt cx="4286250" cy="4286250"/>
          </a:xfrm>
        </p:grpSpPr>
        <p:pic>
          <p:nvPicPr>
            <p:cNvPr id="358" name="Google Shape;358;p51"/>
            <p:cNvPicPr preferRelativeResize="0"/>
            <p:nvPr/>
          </p:nvPicPr>
          <p:blipFill>
            <a:blip r:embed="rId3">
              <a:alphaModFix/>
            </a:blip>
            <a:stretch>
              <a:fillRect/>
            </a:stretch>
          </p:blipFill>
          <p:spPr>
            <a:xfrm>
              <a:off x="2629775" y="2022575"/>
              <a:ext cx="4286250" cy="4286250"/>
            </a:xfrm>
            <a:prstGeom prst="rect">
              <a:avLst/>
            </a:prstGeom>
            <a:noFill/>
            <a:ln>
              <a:noFill/>
            </a:ln>
          </p:spPr>
        </p:pic>
        <p:sp>
          <p:nvSpPr>
            <p:cNvPr id="359" name="Google Shape;359;p51"/>
            <p:cNvSpPr txBox="1"/>
            <p:nvPr/>
          </p:nvSpPr>
          <p:spPr>
            <a:xfrm>
              <a:off x="4572000" y="4399425"/>
              <a:ext cx="768300" cy="453900"/>
            </a:xfrm>
            <a:prstGeom prst="rect">
              <a:avLst/>
            </a:prstGeom>
            <a:solidFill>
              <a:srgbClr val="F5ECE5"/>
            </a:solidFill>
            <a:ln>
              <a:noFill/>
            </a:ln>
          </p:spPr>
          <p:txBody>
            <a:bodyPr anchorCtr="0" anchor="t" bIns="91425" lIns="0" spcFirstLastPara="1" rIns="0" wrap="square" tIns="91425">
              <a:noAutofit/>
            </a:bodyPr>
            <a:lstStyle/>
            <a:p>
              <a:pPr indent="0" lvl="0" marL="0" rtl="0" algn="l">
                <a:spcBef>
                  <a:spcPts val="0"/>
                </a:spcBef>
                <a:spcAft>
                  <a:spcPts val="0"/>
                </a:spcAft>
                <a:buNone/>
              </a:pPr>
              <a:r>
                <a:rPr b="1" lang="en" sz="1800">
                  <a:latin typeface="Lato"/>
                  <a:ea typeface="Lato"/>
                  <a:cs typeface="Lato"/>
                  <a:sym typeface="Lato"/>
                </a:rPr>
                <a:t>GBM</a:t>
              </a:r>
              <a:endParaRPr b="1" sz="1800">
                <a:latin typeface="Lato"/>
                <a:ea typeface="Lato"/>
                <a:cs typeface="Lato"/>
                <a:sym typeface="Lato"/>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6"/>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Recall: Wafer lifecycle in industry</a:t>
            </a:r>
            <a:endParaRPr/>
          </a:p>
        </p:txBody>
      </p:sp>
      <p:pic>
        <p:nvPicPr>
          <p:cNvPr id="87" name="Google Shape;87;p16"/>
          <p:cNvPicPr preferRelativeResize="0"/>
          <p:nvPr/>
        </p:nvPicPr>
        <p:blipFill>
          <a:blip r:embed="rId3">
            <a:alphaModFix/>
          </a:blip>
          <a:stretch>
            <a:fillRect/>
          </a:stretch>
        </p:blipFill>
        <p:spPr>
          <a:xfrm>
            <a:off x="482475" y="1280125"/>
            <a:ext cx="7974283" cy="3756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7"/>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Closer look: Wafer Process</a:t>
            </a:r>
            <a:endParaRPr/>
          </a:p>
        </p:txBody>
      </p:sp>
      <p:pic>
        <p:nvPicPr>
          <p:cNvPr id="93" name="Google Shape;93;p17"/>
          <p:cNvPicPr preferRelativeResize="0"/>
          <p:nvPr/>
        </p:nvPicPr>
        <p:blipFill>
          <a:blip r:embed="rId3">
            <a:alphaModFix/>
          </a:blip>
          <a:stretch>
            <a:fillRect/>
          </a:stretch>
        </p:blipFill>
        <p:spPr>
          <a:xfrm>
            <a:off x="449963" y="1319650"/>
            <a:ext cx="4791075" cy="3657600"/>
          </a:xfrm>
          <a:prstGeom prst="rect">
            <a:avLst/>
          </a:prstGeom>
          <a:noFill/>
          <a:ln>
            <a:noFill/>
          </a:ln>
        </p:spPr>
      </p:pic>
      <p:sp>
        <p:nvSpPr>
          <p:cNvPr id="94" name="Google Shape;94;p17"/>
          <p:cNvSpPr/>
          <p:nvPr/>
        </p:nvSpPr>
        <p:spPr>
          <a:xfrm rot="-2327487">
            <a:off x="1728667" y="2699494"/>
            <a:ext cx="3711167" cy="2031186"/>
          </a:xfrm>
          <a:prstGeom prst="ellipse">
            <a:avLst/>
          </a:prstGeom>
          <a:noFill/>
          <a:ln cap="flat" cmpd="sng" w="2857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5" name="Google Shape;95;p17"/>
          <p:cNvCxnSpPr/>
          <p:nvPr/>
        </p:nvCxnSpPr>
        <p:spPr>
          <a:xfrm>
            <a:off x="5145200" y="3148450"/>
            <a:ext cx="1811700" cy="0"/>
          </a:xfrm>
          <a:prstGeom prst="straightConnector1">
            <a:avLst/>
          </a:prstGeom>
          <a:noFill/>
          <a:ln cap="flat" cmpd="sng" w="28575">
            <a:solidFill>
              <a:srgbClr val="FF9900"/>
            </a:solidFill>
            <a:prstDash val="solid"/>
            <a:round/>
            <a:headEnd len="med" w="med" type="none"/>
            <a:tailEnd len="med" w="med" type="none"/>
          </a:ln>
        </p:spPr>
      </p:cxnSp>
      <p:sp>
        <p:nvSpPr>
          <p:cNvPr id="96" name="Google Shape;96;p17"/>
          <p:cNvSpPr txBox="1"/>
          <p:nvPr/>
        </p:nvSpPr>
        <p:spPr>
          <a:xfrm>
            <a:off x="7132675" y="2685650"/>
            <a:ext cx="1699500" cy="200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latin typeface="Roboto"/>
                <a:ea typeface="Roboto"/>
                <a:cs typeface="Roboto"/>
                <a:sym typeface="Roboto"/>
              </a:rPr>
              <a:t>Today:</a:t>
            </a:r>
            <a:endParaRPr b="1" sz="1900">
              <a:latin typeface="Roboto"/>
              <a:ea typeface="Roboto"/>
              <a:cs typeface="Roboto"/>
              <a:sym typeface="Roboto"/>
            </a:endParaRPr>
          </a:p>
          <a:p>
            <a:pPr indent="0" lvl="0" marL="0" rtl="0" algn="l">
              <a:spcBef>
                <a:spcPts val="0"/>
              </a:spcBef>
              <a:spcAft>
                <a:spcPts val="0"/>
              </a:spcAft>
              <a:buNone/>
            </a:pPr>
            <a:r>
              <a:rPr lang="en" sz="1900">
                <a:latin typeface="Roboto"/>
                <a:ea typeface="Roboto"/>
                <a:cs typeface="Roboto"/>
                <a:sym typeface="Roboto"/>
              </a:rPr>
              <a:t>Litho</a:t>
            </a:r>
            <a:endParaRPr sz="1900">
              <a:latin typeface="Roboto"/>
              <a:ea typeface="Roboto"/>
              <a:cs typeface="Roboto"/>
              <a:sym typeface="Roboto"/>
            </a:endParaRPr>
          </a:p>
          <a:p>
            <a:pPr indent="0" lvl="0" marL="0" rtl="0" algn="l">
              <a:spcBef>
                <a:spcPts val="0"/>
              </a:spcBef>
              <a:spcAft>
                <a:spcPts val="0"/>
              </a:spcAft>
              <a:buNone/>
            </a:pPr>
            <a:r>
              <a:rPr lang="en" sz="1900">
                <a:latin typeface="Roboto"/>
                <a:ea typeface="Roboto"/>
                <a:cs typeface="Roboto"/>
                <a:sym typeface="Roboto"/>
              </a:rPr>
              <a:t>Etching</a:t>
            </a:r>
            <a:endParaRPr sz="1900">
              <a:latin typeface="Roboto"/>
              <a:ea typeface="Roboto"/>
              <a:cs typeface="Roboto"/>
              <a:sym typeface="Roboto"/>
            </a:endParaRPr>
          </a:p>
          <a:p>
            <a:pPr indent="0" lvl="0" marL="0" rtl="0" algn="l">
              <a:spcBef>
                <a:spcPts val="0"/>
              </a:spcBef>
              <a:spcAft>
                <a:spcPts val="0"/>
              </a:spcAft>
              <a:buNone/>
            </a:pPr>
            <a:r>
              <a:t/>
            </a:r>
            <a:endParaRPr sz="1900">
              <a:latin typeface="Roboto"/>
              <a:ea typeface="Roboto"/>
              <a:cs typeface="Roboto"/>
              <a:sym typeface="Roboto"/>
            </a:endParaRPr>
          </a:p>
          <a:p>
            <a:pPr indent="0" lvl="0" marL="0" rtl="0" algn="l">
              <a:spcBef>
                <a:spcPts val="0"/>
              </a:spcBef>
              <a:spcAft>
                <a:spcPts val="0"/>
              </a:spcAft>
              <a:buNone/>
            </a:pPr>
            <a:r>
              <a:rPr b="1" lang="en" sz="1900">
                <a:latin typeface="Roboto"/>
                <a:ea typeface="Roboto"/>
                <a:cs typeface="Roboto"/>
                <a:sym typeface="Roboto"/>
              </a:rPr>
              <a:t>Next GBM:</a:t>
            </a:r>
            <a:endParaRPr b="1" sz="1900">
              <a:latin typeface="Roboto"/>
              <a:ea typeface="Roboto"/>
              <a:cs typeface="Roboto"/>
              <a:sym typeface="Roboto"/>
            </a:endParaRPr>
          </a:p>
          <a:p>
            <a:pPr indent="0" lvl="0" marL="0" rtl="0" algn="l">
              <a:spcBef>
                <a:spcPts val="0"/>
              </a:spcBef>
              <a:spcAft>
                <a:spcPts val="0"/>
              </a:spcAft>
              <a:buNone/>
            </a:pPr>
            <a:r>
              <a:rPr lang="en" sz="1900">
                <a:latin typeface="Roboto"/>
                <a:ea typeface="Roboto"/>
                <a:cs typeface="Roboto"/>
                <a:sym typeface="Roboto"/>
              </a:rPr>
              <a:t>Deposition</a:t>
            </a:r>
            <a:r>
              <a:rPr lang="en" sz="1900">
                <a:latin typeface="Roboto"/>
                <a:ea typeface="Roboto"/>
                <a:cs typeface="Roboto"/>
                <a:sym typeface="Roboto"/>
              </a:rPr>
              <a:t> </a:t>
            </a:r>
            <a:endParaRPr sz="1900">
              <a:latin typeface="Roboto"/>
              <a:ea typeface="Roboto"/>
              <a:cs typeface="Roboto"/>
              <a:sym typeface="Roboto"/>
            </a:endParaRPr>
          </a:p>
          <a:p>
            <a:pPr indent="0" lvl="0" marL="0" rtl="0" algn="l">
              <a:spcBef>
                <a:spcPts val="0"/>
              </a:spcBef>
              <a:spcAft>
                <a:spcPts val="0"/>
              </a:spcAft>
              <a:buNone/>
            </a:pPr>
            <a:r>
              <a:rPr lang="en" sz="1900">
                <a:latin typeface="Roboto"/>
                <a:ea typeface="Roboto"/>
                <a:cs typeface="Roboto"/>
                <a:sym typeface="Roboto"/>
              </a:rPr>
              <a:t>Metallization</a:t>
            </a:r>
            <a:r>
              <a:rPr lang="en" sz="1900">
                <a:latin typeface="Roboto"/>
                <a:ea typeface="Roboto"/>
                <a:cs typeface="Roboto"/>
                <a:sym typeface="Roboto"/>
              </a:rPr>
              <a:t> </a:t>
            </a:r>
            <a:endParaRPr sz="1900">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18"/>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Basic </a:t>
            </a:r>
            <a:r>
              <a:rPr lang="en"/>
              <a:t>Definitions</a:t>
            </a:r>
            <a:r>
              <a:rPr lang="en"/>
              <a:t>: Patterning  </a:t>
            </a:r>
            <a:endParaRPr/>
          </a:p>
        </p:txBody>
      </p:sp>
      <p:sp>
        <p:nvSpPr>
          <p:cNvPr id="102" name="Google Shape;102;p18"/>
          <p:cNvSpPr txBox="1"/>
          <p:nvPr/>
        </p:nvSpPr>
        <p:spPr>
          <a:xfrm>
            <a:off x="71425" y="1304050"/>
            <a:ext cx="9001200" cy="51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434343"/>
                </a:solidFill>
                <a:latin typeface="Roboto"/>
                <a:ea typeface="Roboto"/>
                <a:cs typeface="Roboto"/>
                <a:sym typeface="Roboto"/>
              </a:rPr>
              <a:t>Patterning</a:t>
            </a:r>
            <a:r>
              <a:rPr lang="en" sz="1700">
                <a:solidFill>
                  <a:srgbClr val="434343"/>
                </a:solidFill>
                <a:latin typeface="Roboto"/>
                <a:ea typeface="Roboto"/>
                <a:cs typeface="Roboto"/>
                <a:sym typeface="Roboto"/>
              </a:rPr>
              <a:t>- Process of transferring geometric patterns to the substrate using a photoresist ( a </a:t>
            </a:r>
            <a:r>
              <a:rPr lang="en" sz="1700">
                <a:solidFill>
                  <a:srgbClr val="434343"/>
                </a:solidFill>
                <a:latin typeface="Roboto"/>
                <a:ea typeface="Roboto"/>
                <a:cs typeface="Roboto"/>
                <a:sym typeface="Roboto"/>
              </a:rPr>
              <a:t>photosensitive</a:t>
            </a:r>
            <a:r>
              <a:rPr lang="en" sz="1700">
                <a:solidFill>
                  <a:srgbClr val="434343"/>
                </a:solidFill>
                <a:latin typeface="Roboto"/>
                <a:ea typeface="Roboto"/>
                <a:cs typeface="Roboto"/>
                <a:sym typeface="Roboto"/>
              </a:rPr>
              <a:t> layer) through </a:t>
            </a:r>
            <a:r>
              <a:rPr b="1" lang="en" sz="1700">
                <a:solidFill>
                  <a:srgbClr val="FF660C"/>
                </a:solidFill>
                <a:latin typeface="Roboto"/>
                <a:ea typeface="Roboto"/>
                <a:cs typeface="Roboto"/>
                <a:sym typeface="Roboto"/>
              </a:rPr>
              <a:t>PHOTOLITHOGRAPHY </a:t>
            </a:r>
            <a:endParaRPr b="1" sz="1700">
              <a:solidFill>
                <a:srgbClr val="FF660C"/>
              </a:solidFill>
              <a:latin typeface="Roboto"/>
              <a:ea typeface="Roboto"/>
              <a:cs typeface="Roboto"/>
              <a:sym typeface="Roboto"/>
            </a:endParaRPr>
          </a:p>
        </p:txBody>
      </p:sp>
      <p:pic>
        <p:nvPicPr>
          <p:cNvPr id="103" name="Google Shape;103;p18"/>
          <p:cNvPicPr preferRelativeResize="0"/>
          <p:nvPr/>
        </p:nvPicPr>
        <p:blipFill>
          <a:blip r:embed="rId3">
            <a:alphaModFix/>
          </a:blip>
          <a:stretch>
            <a:fillRect/>
          </a:stretch>
        </p:blipFill>
        <p:spPr>
          <a:xfrm>
            <a:off x="525125" y="2155925"/>
            <a:ext cx="7450981" cy="2877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sp>
        <p:nvSpPr>
          <p:cNvPr id="108" name="Google Shape;108;p19"/>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Basic Definitions: </a:t>
            </a:r>
            <a:r>
              <a:rPr lang="en"/>
              <a:t>Patterning </a:t>
            </a:r>
            <a:r>
              <a:rPr lang="en"/>
              <a:t> </a:t>
            </a:r>
            <a:endParaRPr/>
          </a:p>
        </p:txBody>
      </p:sp>
      <p:sp>
        <p:nvSpPr>
          <p:cNvPr id="109" name="Google Shape;109;p19"/>
          <p:cNvSpPr txBox="1"/>
          <p:nvPr/>
        </p:nvSpPr>
        <p:spPr>
          <a:xfrm>
            <a:off x="544650" y="1366525"/>
            <a:ext cx="7650900" cy="5115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60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Patterning of photoresist to add or subtract materials from specific regions of a device.</a:t>
            </a:r>
            <a:endParaRPr sz="1700">
              <a:solidFill>
                <a:srgbClr val="434343"/>
              </a:solidFill>
              <a:latin typeface="Roboto"/>
              <a:ea typeface="Roboto"/>
              <a:cs typeface="Roboto"/>
              <a:sym typeface="Roboto"/>
            </a:endParaRPr>
          </a:p>
          <a:p>
            <a:pPr indent="0" lvl="0" marL="0" rtl="0" algn="l">
              <a:lnSpc>
                <a:spcPct val="115000"/>
              </a:lnSpc>
              <a:spcBef>
                <a:spcPts val="600"/>
              </a:spcBef>
              <a:spcAft>
                <a:spcPts val="0"/>
              </a:spcAft>
              <a:buNone/>
            </a:pPr>
            <a:r>
              <a:t/>
            </a:r>
            <a:endParaRPr sz="1700">
              <a:solidFill>
                <a:srgbClr val="434343"/>
              </a:solidFill>
              <a:latin typeface="Roboto"/>
              <a:ea typeface="Roboto"/>
              <a:cs typeface="Roboto"/>
              <a:sym typeface="Roboto"/>
            </a:endParaRPr>
          </a:p>
          <a:p>
            <a:pPr indent="-336550" lvl="0" marL="457200" rtl="0" algn="l">
              <a:lnSpc>
                <a:spcPct val="115000"/>
              </a:lnSpc>
              <a:spcBef>
                <a:spcPts val="60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Lithography is the most complicated, expensive, and critical step in modern processing</a:t>
            </a:r>
            <a:endParaRPr sz="1700">
              <a:solidFill>
                <a:srgbClr val="434343"/>
              </a:solidFill>
              <a:latin typeface="Roboto"/>
              <a:ea typeface="Roboto"/>
              <a:cs typeface="Roboto"/>
              <a:sym typeface="Roboto"/>
            </a:endParaRPr>
          </a:p>
          <a:p>
            <a:pPr indent="0" lvl="0" marL="0" rtl="0" algn="l">
              <a:lnSpc>
                <a:spcPct val="115000"/>
              </a:lnSpc>
              <a:spcBef>
                <a:spcPts val="600"/>
              </a:spcBef>
              <a:spcAft>
                <a:spcPts val="0"/>
              </a:spcAft>
              <a:buNone/>
            </a:pPr>
            <a:r>
              <a:t/>
            </a:r>
            <a:endParaRPr sz="1700">
              <a:solidFill>
                <a:srgbClr val="434343"/>
              </a:solidFill>
              <a:latin typeface="Roboto"/>
              <a:ea typeface="Roboto"/>
              <a:cs typeface="Roboto"/>
              <a:sym typeface="Roboto"/>
            </a:endParaRPr>
          </a:p>
          <a:p>
            <a:pPr indent="-336550" lvl="0" marL="457200" rtl="0" algn="l">
              <a:lnSpc>
                <a:spcPct val="115000"/>
              </a:lnSpc>
              <a:spcBef>
                <a:spcPts val="60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Most manufacturing process include 10-25 photolithography steps</a:t>
            </a:r>
            <a:endParaRPr sz="1700">
              <a:solidFill>
                <a:srgbClr val="434343"/>
              </a:solidFill>
              <a:latin typeface="Roboto"/>
              <a:ea typeface="Roboto"/>
              <a:cs typeface="Roboto"/>
              <a:sym typeface="Roboto"/>
            </a:endParaRPr>
          </a:p>
          <a:p>
            <a:pPr indent="0" lvl="0" marL="457200" rtl="0" algn="l">
              <a:lnSpc>
                <a:spcPct val="115000"/>
              </a:lnSpc>
              <a:spcBef>
                <a:spcPts val="600"/>
              </a:spcBef>
              <a:spcAft>
                <a:spcPts val="0"/>
              </a:spcAft>
              <a:buNone/>
            </a:pPr>
            <a:r>
              <a:t/>
            </a:r>
            <a:endParaRPr sz="1700">
              <a:solidFill>
                <a:srgbClr val="434343"/>
              </a:solidFill>
              <a:latin typeface="Roboto"/>
              <a:ea typeface="Roboto"/>
              <a:cs typeface="Roboto"/>
              <a:sym typeface="Roboto"/>
            </a:endParaRPr>
          </a:p>
          <a:p>
            <a:pPr indent="-336550" lvl="0" marL="457200" rtl="0" algn="l">
              <a:lnSpc>
                <a:spcPct val="115000"/>
              </a:lnSpc>
              <a:spcBef>
                <a:spcPts val="60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Accounts for &gt;1/3 of total cost</a:t>
            </a:r>
            <a:endParaRPr sz="2000">
              <a:solidFill>
                <a:srgbClr val="434343"/>
              </a:solidFill>
              <a:latin typeface="Calibri"/>
              <a:ea typeface="Calibri"/>
              <a:cs typeface="Calibri"/>
              <a:sym typeface="Calibri"/>
            </a:endParaRPr>
          </a:p>
          <a:p>
            <a:pPr indent="0" lvl="0" marL="0" rtl="0" algn="l">
              <a:spcBef>
                <a:spcPts val="0"/>
              </a:spcBef>
              <a:spcAft>
                <a:spcPts val="0"/>
              </a:spcAft>
              <a:buNone/>
            </a:pPr>
            <a:r>
              <a:t/>
            </a:r>
            <a:endParaRPr>
              <a:solidFill>
                <a:srgbClr val="434343"/>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20"/>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Wafer Process:</a:t>
            </a:r>
            <a:r>
              <a:rPr b="1" lang="en"/>
              <a:t> </a:t>
            </a:r>
            <a:r>
              <a:rPr b="1" lang="en"/>
              <a:t>Patterning </a:t>
            </a:r>
            <a:endParaRPr b="1"/>
          </a:p>
        </p:txBody>
      </p:sp>
      <p:pic>
        <p:nvPicPr>
          <p:cNvPr id="115" name="Google Shape;115;p20"/>
          <p:cNvPicPr preferRelativeResize="0"/>
          <p:nvPr/>
        </p:nvPicPr>
        <p:blipFill>
          <a:blip r:embed="rId3">
            <a:alphaModFix/>
          </a:blip>
          <a:stretch>
            <a:fillRect/>
          </a:stretch>
        </p:blipFill>
        <p:spPr>
          <a:xfrm>
            <a:off x="311725" y="1480600"/>
            <a:ext cx="4458802" cy="3498925"/>
          </a:xfrm>
          <a:prstGeom prst="rect">
            <a:avLst/>
          </a:prstGeom>
          <a:noFill/>
          <a:ln>
            <a:noFill/>
          </a:ln>
        </p:spPr>
      </p:pic>
      <p:pic>
        <p:nvPicPr>
          <p:cNvPr id="116" name="Google Shape;116;p20"/>
          <p:cNvPicPr preferRelativeResize="0"/>
          <p:nvPr/>
        </p:nvPicPr>
        <p:blipFill>
          <a:blip r:embed="rId4">
            <a:alphaModFix/>
          </a:blip>
          <a:stretch>
            <a:fillRect/>
          </a:stretch>
        </p:blipFill>
        <p:spPr>
          <a:xfrm>
            <a:off x="5044698" y="1373013"/>
            <a:ext cx="3946900" cy="349893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21"/>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1: Surface Preparation </a:t>
            </a:r>
            <a:endParaRPr/>
          </a:p>
        </p:txBody>
      </p:sp>
      <p:sp>
        <p:nvSpPr>
          <p:cNvPr id="122" name="Google Shape;122;p21"/>
          <p:cNvSpPr txBox="1"/>
          <p:nvPr/>
        </p:nvSpPr>
        <p:spPr>
          <a:xfrm>
            <a:off x="268850" y="1310850"/>
            <a:ext cx="8378100" cy="372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434343"/>
                </a:solidFill>
                <a:latin typeface="Roboto"/>
                <a:ea typeface="Roboto"/>
                <a:cs typeface="Roboto"/>
                <a:sym typeface="Roboto"/>
              </a:rPr>
              <a:t>Contaminants must be removed before photoresist coating</a:t>
            </a:r>
            <a:endParaRPr b="1" sz="1700">
              <a:solidFill>
                <a:srgbClr val="434343"/>
              </a:solidFill>
              <a:latin typeface="Roboto"/>
              <a:ea typeface="Roboto"/>
              <a:cs typeface="Roboto"/>
              <a:sym typeface="Roboto"/>
            </a:endParaRPr>
          </a:p>
          <a:p>
            <a:pPr indent="0" lvl="0" marL="0" rtl="0" algn="l">
              <a:spcBef>
                <a:spcPts val="0"/>
              </a:spcBef>
              <a:spcAft>
                <a:spcPts val="0"/>
              </a:spcAft>
              <a:buNone/>
            </a:pPr>
            <a:r>
              <a:t/>
            </a:r>
            <a:endParaRPr sz="1700">
              <a:solidFill>
                <a:srgbClr val="434343"/>
              </a:solidFill>
              <a:latin typeface="Roboto"/>
              <a:ea typeface="Roboto"/>
              <a:cs typeface="Roboto"/>
              <a:sym typeface="Roboto"/>
            </a:endParaRPr>
          </a:p>
          <a:p>
            <a:pPr indent="0" lvl="0" marL="0" rtl="0" algn="l">
              <a:spcBef>
                <a:spcPts val="0"/>
              </a:spcBef>
              <a:spcAft>
                <a:spcPts val="0"/>
              </a:spcAft>
              <a:buNone/>
            </a:pPr>
            <a:r>
              <a:rPr lang="en" sz="1700">
                <a:solidFill>
                  <a:srgbClr val="434343"/>
                </a:solidFill>
                <a:latin typeface="Roboto"/>
                <a:ea typeface="Roboto"/>
                <a:cs typeface="Roboto"/>
                <a:sym typeface="Roboto"/>
              </a:rPr>
              <a:t>Examples:</a:t>
            </a:r>
            <a:endParaRPr sz="1700">
              <a:solidFill>
                <a:srgbClr val="434343"/>
              </a:solidFill>
              <a:latin typeface="Roboto"/>
              <a:ea typeface="Roboto"/>
              <a:cs typeface="Roboto"/>
              <a:sym typeface="Roboto"/>
            </a:endParaRPr>
          </a:p>
          <a:p>
            <a:pPr indent="-317500" lvl="0" marL="457200" rtl="0" algn="l">
              <a:lnSpc>
                <a:spcPct val="100000"/>
              </a:lnSpc>
              <a:spcBef>
                <a:spcPts val="0"/>
              </a:spcBef>
              <a:spcAft>
                <a:spcPts val="0"/>
              </a:spcAft>
              <a:buClr>
                <a:srgbClr val="434343"/>
              </a:buClr>
              <a:buSzPts val="1400"/>
              <a:buFont typeface="Roboto"/>
              <a:buChar char="●"/>
            </a:pPr>
            <a:r>
              <a:rPr lang="en" sz="1700">
                <a:solidFill>
                  <a:srgbClr val="434343"/>
                </a:solidFill>
                <a:latin typeface="Roboto"/>
                <a:ea typeface="Roboto"/>
                <a:cs typeface="Roboto"/>
                <a:sym typeface="Roboto"/>
              </a:rPr>
              <a:t>Dust from scribing or cleaving </a:t>
            </a:r>
            <a:endParaRPr sz="1700">
              <a:solidFill>
                <a:srgbClr val="434343"/>
              </a:solidFill>
              <a:latin typeface="Roboto"/>
              <a:ea typeface="Roboto"/>
              <a:cs typeface="Roboto"/>
              <a:sym typeface="Roboto"/>
            </a:endParaRPr>
          </a:p>
          <a:p>
            <a:pPr indent="0" lvl="0" marL="0" rtl="0" algn="l">
              <a:spcBef>
                <a:spcPts val="0"/>
              </a:spcBef>
              <a:spcAft>
                <a:spcPts val="0"/>
              </a:spcAft>
              <a:buNone/>
            </a:pPr>
            <a:r>
              <a:t/>
            </a:r>
            <a:endParaRPr sz="1700">
              <a:solidFill>
                <a:srgbClr val="434343"/>
              </a:solidFill>
              <a:latin typeface="Roboto"/>
              <a:ea typeface="Roboto"/>
              <a:cs typeface="Roboto"/>
              <a:sym typeface="Roboto"/>
            </a:endParaRPr>
          </a:p>
          <a:p>
            <a:pPr indent="-336550" lvl="0" marL="457200" rtl="0" algn="l">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Clean away photoresist residue from previous photolithography step </a:t>
            </a:r>
            <a:endParaRPr sz="1700">
              <a:solidFill>
                <a:srgbClr val="434343"/>
              </a:solidFill>
              <a:latin typeface="Roboto"/>
              <a:ea typeface="Roboto"/>
              <a:cs typeface="Roboto"/>
              <a:sym typeface="Roboto"/>
            </a:endParaRPr>
          </a:p>
          <a:p>
            <a:pPr indent="-336550" lvl="1" marL="914400" rtl="0" algn="l">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Minimized by performing oxygen plasma ashing </a:t>
            </a:r>
            <a:endParaRPr sz="1700">
              <a:solidFill>
                <a:srgbClr val="434343"/>
              </a:solidFill>
              <a:latin typeface="Roboto"/>
              <a:ea typeface="Roboto"/>
              <a:cs typeface="Roboto"/>
              <a:sym typeface="Roboto"/>
            </a:endParaRPr>
          </a:p>
          <a:p>
            <a:pPr indent="0" lvl="0" marL="457200" rtl="0" algn="l">
              <a:spcBef>
                <a:spcPts val="0"/>
              </a:spcBef>
              <a:spcAft>
                <a:spcPts val="0"/>
              </a:spcAft>
              <a:buNone/>
            </a:pPr>
            <a:r>
              <a:t/>
            </a:r>
            <a:endParaRPr sz="1700">
              <a:solidFill>
                <a:srgbClr val="434343"/>
              </a:solidFill>
              <a:latin typeface="Roboto"/>
              <a:ea typeface="Roboto"/>
              <a:cs typeface="Roboto"/>
              <a:sym typeface="Roboto"/>
            </a:endParaRPr>
          </a:p>
          <a:p>
            <a:pPr indent="-336550" lvl="0" marL="457200" rtl="0" algn="l">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Dust in the air (clean room habits and ppm)</a:t>
            </a:r>
            <a:endParaRPr sz="1700">
              <a:solidFill>
                <a:srgbClr val="434343"/>
              </a:solidFill>
              <a:latin typeface="Roboto"/>
              <a:ea typeface="Roboto"/>
              <a:cs typeface="Roboto"/>
              <a:sym typeface="Roboto"/>
            </a:endParaRPr>
          </a:p>
          <a:p>
            <a:pPr indent="0" lvl="0" marL="457200" rtl="0" algn="l">
              <a:spcBef>
                <a:spcPts val="0"/>
              </a:spcBef>
              <a:spcAft>
                <a:spcPts val="0"/>
              </a:spcAft>
              <a:buNone/>
            </a:pPr>
            <a:r>
              <a:t/>
            </a:r>
            <a:endParaRPr sz="1700">
              <a:solidFill>
                <a:srgbClr val="434343"/>
              </a:solidFill>
              <a:latin typeface="Roboto"/>
              <a:ea typeface="Roboto"/>
              <a:cs typeface="Roboto"/>
              <a:sym typeface="Roboto"/>
            </a:endParaRPr>
          </a:p>
          <a:p>
            <a:pPr indent="-336550" lvl="0" marL="457200" rtl="0" algn="l">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Bacteria, lowered risk with good DI water system</a:t>
            </a:r>
            <a:endParaRPr sz="1700">
              <a:solidFill>
                <a:srgbClr val="434343"/>
              </a:solidFill>
              <a:latin typeface="Roboto"/>
              <a:ea typeface="Roboto"/>
              <a:cs typeface="Roboto"/>
              <a:sym typeface="Roboto"/>
            </a:endParaRPr>
          </a:p>
          <a:p>
            <a:pPr indent="0" lvl="0" marL="457200" rtl="0" algn="l">
              <a:spcBef>
                <a:spcPts val="0"/>
              </a:spcBef>
              <a:spcAft>
                <a:spcPts val="0"/>
              </a:spcAft>
              <a:buNone/>
            </a:pPr>
            <a:r>
              <a:t/>
            </a:r>
            <a:endParaRPr sz="1700">
              <a:solidFill>
                <a:srgbClr val="434343"/>
              </a:solidFill>
              <a:latin typeface="Roboto"/>
              <a:ea typeface="Roboto"/>
              <a:cs typeface="Roboto"/>
              <a:sym typeface="Roboto"/>
            </a:endParaRPr>
          </a:p>
          <a:p>
            <a:pPr indent="-336550" lvl="0" marL="457200" rtl="0" algn="l">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Films from other sources- Solvent residue </a:t>
            </a:r>
            <a:endParaRPr sz="1700">
              <a:solidFill>
                <a:srgbClr val="434343"/>
              </a:solidFill>
              <a:latin typeface="Roboto"/>
              <a:ea typeface="Roboto"/>
              <a:cs typeface="Roboto"/>
              <a:sym typeface="Roboto"/>
            </a:endParaRPr>
          </a:p>
          <a:p>
            <a:pPr indent="-336550" lvl="1" marL="914400" rtl="0" algn="l">
              <a:spcBef>
                <a:spcPts val="0"/>
              </a:spcBef>
              <a:spcAft>
                <a:spcPts val="0"/>
              </a:spcAft>
              <a:buClr>
                <a:srgbClr val="434343"/>
              </a:buClr>
              <a:buSzPts val="1700"/>
              <a:buFont typeface="Roboto"/>
              <a:buChar char="○"/>
            </a:pPr>
            <a:r>
              <a:rPr lang="en" sz="1700">
                <a:solidFill>
                  <a:srgbClr val="434343"/>
                </a:solidFill>
                <a:latin typeface="Roboto"/>
                <a:ea typeface="Roboto"/>
                <a:cs typeface="Roboto"/>
                <a:sym typeface="Roboto"/>
              </a:rPr>
              <a:t>H20 residue, silicone </a:t>
            </a:r>
            <a:endParaRPr sz="1700">
              <a:solidFill>
                <a:srgbClr val="434343"/>
              </a:solidFill>
              <a:latin typeface="Roboto"/>
              <a:ea typeface="Roboto"/>
              <a:cs typeface="Roboto"/>
              <a:sym typeface="Roboto"/>
            </a:endParaRPr>
          </a:p>
          <a:p>
            <a:pPr indent="0" lvl="0" marL="0" rtl="0" algn="l">
              <a:spcBef>
                <a:spcPts val="0"/>
              </a:spcBef>
              <a:spcAft>
                <a:spcPts val="0"/>
              </a:spcAft>
              <a:buNone/>
            </a:pPr>
            <a:r>
              <a:t/>
            </a:r>
            <a:endParaRPr>
              <a:solidFill>
                <a:srgbClr val="434343"/>
              </a:solidFill>
              <a:latin typeface="Roboto"/>
              <a:ea typeface="Roboto"/>
              <a:cs typeface="Roboto"/>
              <a:sym typeface="Roboto"/>
            </a:endParaRPr>
          </a:p>
          <a:p>
            <a:pPr indent="0" lvl="0" marL="0" rtl="0" algn="l">
              <a:spcBef>
                <a:spcPts val="0"/>
              </a:spcBef>
              <a:spcAft>
                <a:spcPts val="0"/>
              </a:spcAft>
              <a:buNone/>
            </a:pPr>
            <a:r>
              <a:t/>
            </a:r>
            <a:endParaRPr>
              <a:solidFill>
                <a:srgbClr val="434343"/>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