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  <p:embeddedFont>
      <p:font typeface="Merriweather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4D2B58C-63A1-43DD-883C-4182E018850D}">
  <a:tblStyle styleId="{74D2B58C-63A1-43DD-883C-4182E018850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7E8"/>
          </a:solidFill>
        </a:fill>
      </a:tcStyle>
    </a:wholeTbl>
    <a:band1H>
      <a:tcTxStyle/>
      <a:tcStyle>
        <a:fill>
          <a:solidFill>
            <a:srgbClr val="CACCCE"/>
          </a:solidFill>
        </a:fill>
      </a:tcStyle>
    </a:band1H>
    <a:band2H>
      <a:tcTxStyle/>
    </a:band2H>
    <a:band1V>
      <a:tcTxStyle/>
      <a:tcStyle>
        <a:fill>
          <a:solidFill>
            <a:srgbClr val="CACC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4.xml"/><Relationship Id="rId42" Type="http://schemas.openxmlformats.org/officeDocument/2006/relationships/font" Target="fonts/Merriweather-bold.fntdata"/><Relationship Id="rId41" Type="http://schemas.openxmlformats.org/officeDocument/2006/relationships/font" Target="fonts/Merriweather-regular.fntdata"/><Relationship Id="rId22" Type="http://schemas.openxmlformats.org/officeDocument/2006/relationships/slide" Target="slides/slide16.xml"/><Relationship Id="rId44" Type="http://schemas.openxmlformats.org/officeDocument/2006/relationships/font" Target="fonts/Merriweather-boldItalic.fntdata"/><Relationship Id="rId21" Type="http://schemas.openxmlformats.org/officeDocument/2006/relationships/slide" Target="slides/slide15.xml"/><Relationship Id="rId43" Type="http://schemas.openxmlformats.org/officeDocument/2006/relationships/font" Target="fonts/Merriweather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italic.fntdata"/><Relationship Id="rId12" Type="http://schemas.openxmlformats.org/officeDocument/2006/relationships/slide" Target="slides/slide6.xml"/><Relationship Id="rId34" Type="http://schemas.openxmlformats.org/officeDocument/2006/relationships/font" Target="fonts/Roboto-bold.fntdata"/><Relationship Id="rId15" Type="http://schemas.openxmlformats.org/officeDocument/2006/relationships/slide" Target="slides/slide9.xml"/><Relationship Id="rId37" Type="http://schemas.openxmlformats.org/officeDocument/2006/relationships/font" Target="fonts/Lato-regular.fntdata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39" Type="http://schemas.openxmlformats.org/officeDocument/2006/relationships/font" Target="fonts/Lato-italic.fntdata"/><Relationship Id="rId16" Type="http://schemas.openxmlformats.org/officeDocument/2006/relationships/slide" Target="slides/slide10.xml"/><Relationship Id="rId38" Type="http://schemas.openxmlformats.org/officeDocument/2006/relationships/font" Target="fonts/La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e63de8c7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e63de8c7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9475" y="3380723"/>
            <a:ext cx="1622827" cy="16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4457525" y="3380713"/>
            <a:ext cx="28344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0" i="0" lang="en-US" sz="2400" u="none" cap="none" strike="noStrike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emiconductor</a:t>
            </a:r>
            <a:r>
              <a:rPr b="0" i="0" lang="en-US" sz="2400" u="none" cap="none" strike="noStrike">
                <a:solidFill>
                  <a:srgbClr val="B4570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400" u="none" cap="none" strike="noStrike">
              <a:solidFill>
                <a:srgbClr val="B457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2400" u="none" cap="none" strike="noStrike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areer</a:t>
            </a:r>
            <a:endParaRPr b="0" i="0" sz="2400" u="none" cap="none" strike="noStrike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2400" u="none" cap="none" strike="noStrike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eadiness</a:t>
            </a:r>
            <a:r>
              <a:rPr b="0" i="0" lang="en-US" sz="2400" u="none" cap="none" strike="noStrik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400" u="none" cap="none" strike="noStrik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="0" i="0" lang="en-US" sz="2400" u="none" cap="none" strike="noStrike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rganization </a:t>
            </a:r>
            <a:endParaRPr b="0" i="0" sz="2400" u="none" cap="none" strike="noStrike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Google Shape;33;p6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9" name="Google Shape;39;p7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gif"/><Relationship Id="rId4" Type="http://schemas.openxmlformats.org/officeDocument/2006/relationships/image" Target="../media/image24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gif"/></Relationships>
</file>

<file path=ppt/slides/_rels/slide25.xml.rels><?xml version="1.0" encoding="UTF-8" standalone="yes"?><Relationships xmlns="http://schemas.openxmlformats.org/package/2006/relationships"><Relationship Id="rId10" Type="http://schemas.openxmlformats.org/officeDocument/2006/relationships/hyperlink" Target="https://ufl.instructure.com/courses/389113/files?preview=4725103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slideserve.com/glynn/epitaxial-deposition" TargetMode="External"/><Relationship Id="rId4" Type="http://schemas.openxmlformats.org/officeDocument/2006/relationships/hyperlink" Target="https://danluu.com/cpu-backdoors/" TargetMode="External"/><Relationship Id="rId9" Type="http://schemas.openxmlformats.org/officeDocument/2006/relationships/hyperlink" Target="https://www.sciencedirect.com/science/article/abs/pii/S0167931701006840" TargetMode="External"/><Relationship Id="rId5" Type="http://schemas.openxmlformats.org/officeDocument/2006/relationships/hyperlink" Target="https://danluu.com/cpu-backdoors/" TargetMode="External"/><Relationship Id="rId6" Type="http://schemas.openxmlformats.org/officeDocument/2006/relationships/hyperlink" Target="http://inst.cs.berkeley.edu/~ee143/fa08/lectures/Section%208%20-%20Metallization.pdf" TargetMode="External"/><Relationship Id="rId7" Type="http://schemas.openxmlformats.org/officeDocument/2006/relationships/hyperlink" Target="https://avem.org/press-releases/featured-articles/item/100-challenges-for-non-ideal-atomic-layer-deposition-processes-and-systems" TargetMode="External"/><Relationship Id="rId8" Type="http://schemas.openxmlformats.org/officeDocument/2006/relationships/hyperlink" Target="http://www.phys.ufl.edu/~nanoscale/reports/year1/liftoff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247200" y="88250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SCRO GBM #9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Lecture 6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349" y="4300900"/>
            <a:ext cx="2576125" cy="7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1483313" y="3986725"/>
            <a:ext cx="26322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Special thanks to our sponsor: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PVD: Pulsed Laser Deposition</a:t>
            </a:r>
            <a:endParaRPr/>
          </a:p>
        </p:txBody>
      </p:sp>
      <p:sp>
        <p:nvSpPr>
          <p:cNvPr id="138" name="Google Shape;138;p23"/>
          <p:cNvSpPr txBox="1"/>
          <p:nvPr>
            <p:ph idx="4294967295" type="body"/>
          </p:nvPr>
        </p:nvSpPr>
        <p:spPr>
          <a:xfrm>
            <a:off x="0" y="1370013"/>
            <a:ext cx="450342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Localized source evaporation by high energy pulsed laser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Complex mechanism</a:t>
            </a:r>
            <a:endParaRPr/>
          </a:p>
          <a:p>
            <a:pPr indent="-342900" lvl="1" marL="685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400"/>
              <a:t>Laser absorption</a:t>
            </a:r>
            <a:endParaRPr/>
          </a:p>
          <a:p>
            <a:pPr indent="-342900" lvl="1" marL="685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400"/>
              <a:t>Source ablation</a:t>
            </a:r>
            <a:endParaRPr/>
          </a:p>
          <a:p>
            <a:pPr indent="-342900" lvl="1" marL="685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400"/>
              <a:t>Plasma formation</a:t>
            </a:r>
            <a:endParaRPr/>
          </a:p>
          <a:p>
            <a:pPr indent="-342900" lvl="1" marL="685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400"/>
              <a:t>Deposition</a:t>
            </a:r>
            <a:endParaRPr/>
          </a:p>
          <a:p>
            <a:pPr indent="-342900" lvl="1" marL="685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400"/>
              <a:t>Nucleation and growth</a:t>
            </a:r>
            <a:endParaRPr sz="1500"/>
          </a:p>
        </p:txBody>
      </p:sp>
      <p:pic>
        <p:nvPicPr>
          <p:cNvPr descr="The diagram shows the following: A laser beam is focused by a lens, enters a vacuum chamber, and hits a dot labeled target. A plasma plume is shown leaving the target and heading toward a heated substrate."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0580" y="1370013"/>
            <a:ext cx="4505921" cy="337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Sputtering</a:t>
            </a:r>
            <a:endParaRPr/>
          </a:p>
        </p:txBody>
      </p:sp>
      <p:sp>
        <p:nvSpPr>
          <p:cNvPr id="145" name="Google Shape;145;p24"/>
          <p:cNvSpPr txBox="1"/>
          <p:nvPr>
            <p:ph idx="4294967295" type="body"/>
          </p:nvPr>
        </p:nvSpPr>
        <p:spPr>
          <a:xfrm>
            <a:off x="0" y="1370013"/>
            <a:ext cx="4719638" cy="32623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8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/>
              <a:t> 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9959" y="1290876"/>
            <a:ext cx="4424041" cy="308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Chemical Vapor Deposition(CVD)</a:t>
            </a:r>
            <a:endParaRPr/>
          </a:p>
        </p:txBody>
      </p:sp>
      <p:sp>
        <p:nvSpPr>
          <p:cNvPr id="152" name="Google Shape;152;p25"/>
          <p:cNvSpPr txBox="1"/>
          <p:nvPr>
            <p:ph idx="4294967295" type="body"/>
          </p:nvPr>
        </p:nvSpPr>
        <p:spPr>
          <a:xfrm>
            <a:off x="-1" y="1363662"/>
            <a:ext cx="5114681" cy="37798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Chemical/ thermal decomposition of gaseous compounds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Types: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APCVD /CVD(Atm Pressure)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LPCVD(Below Atm Pressure)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UHVCVD(&lt; 10</a:t>
            </a:r>
            <a:r>
              <a:rPr baseline="30000" lang="en-US" sz="1400"/>
              <a:t>-6</a:t>
            </a:r>
            <a:r>
              <a:rPr lang="en-US" sz="1400"/>
              <a:t>Pa)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PECVD(Plasma Enhanced Reactions)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MOCVD(Metal Organic Precursors)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ALD(Monolayer Deposition)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Pros:</a:t>
            </a:r>
            <a:r>
              <a:rPr lang="en-US" sz="2000"/>
              <a:t>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Faster, cheaper, Better Step Coverage (than PVD)</a:t>
            </a:r>
            <a:endParaRPr sz="12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sz="1800"/>
          </a:p>
        </p:txBody>
      </p:sp>
      <p:pic>
        <p:nvPicPr>
          <p:cNvPr descr="undefined" id="153" name="Google Shape;1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4681" y="1363662"/>
            <a:ext cx="4029319" cy="239860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5114680" y="3837329"/>
            <a:ext cx="332232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Applications:</a:t>
            </a:r>
            <a:endParaRPr/>
          </a:p>
          <a:p>
            <a:pPr indent="-285750" lvl="4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Dielectrics: SiO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Si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Metals: W, Ta, Ti, Nb, Mo, Al, Cu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Poly-Si, Graphene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CVD: Reactors</a:t>
            </a:r>
            <a:endParaRPr/>
          </a:p>
        </p:txBody>
      </p:sp>
      <p:pic>
        <p:nvPicPr>
          <p:cNvPr descr="Image result for cvd reactor" id="160" name="Google Shape;160;p26"/>
          <p:cNvPicPr preferRelativeResize="0"/>
          <p:nvPr/>
        </p:nvPicPr>
        <p:blipFill rotWithShape="1">
          <a:blip r:embed="rId3">
            <a:alphaModFix/>
          </a:blip>
          <a:srcRect b="48674" l="0" r="0" t="0"/>
          <a:stretch/>
        </p:blipFill>
        <p:spPr>
          <a:xfrm>
            <a:off x="0" y="1393099"/>
            <a:ext cx="9144000" cy="375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CVD: Reactors</a:t>
            </a:r>
            <a:endParaRPr/>
          </a:p>
        </p:txBody>
      </p:sp>
      <p:pic>
        <p:nvPicPr>
          <p:cNvPr descr="Image result for cvd reactor" id="166" name="Google Shape;166;p27"/>
          <p:cNvPicPr preferRelativeResize="0"/>
          <p:nvPr/>
        </p:nvPicPr>
        <p:blipFill rotWithShape="1">
          <a:blip r:embed="rId3">
            <a:alphaModFix/>
          </a:blip>
          <a:srcRect b="0" l="0" r="0" t="51843"/>
          <a:stretch/>
        </p:blipFill>
        <p:spPr>
          <a:xfrm>
            <a:off x="0" y="1685109"/>
            <a:ext cx="9146366" cy="345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CVD: ALD</a:t>
            </a:r>
            <a:endParaRPr/>
          </a:p>
        </p:txBody>
      </p:sp>
      <p:sp>
        <p:nvSpPr>
          <p:cNvPr id="172" name="Google Shape;172;p28"/>
          <p:cNvSpPr txBox="1"/>
          <p:nvPr>
            <p:ph idx="4294967295" type="body"/>
          </p:nvPr>
        </p:nvSpPr>
        <p:spPr>
          <a:xfrm>
            <a:off x="0" y="1370013"/>
            <a:ext cx="3221038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757"/>
              <a:t>Alternating Precursor Exposure</a:t>
            </a:r>
            <a:endParaRPr/>
          </a:p>
          <a:p>
            <a:pPr indent="-311150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757"/>
              <a:t>Self limiting reaction</a:t>
            </a:r>
            <a:endParaRPr/>
          </a:p>
          <a:p>
            <a:pPr indent="-311150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757"/>
              <a:t>Pros:</a:t>
            </a:r>
            <a:endParaRPr/>
          </a:p>
          <a:p>
            <a:pPr indent="-2984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387"/>
              <a:t>Low Temperature Operation</a:t>
            </a:r>
            <a:endParaRPr/>
          </a:p>
          <a:p>
            <a:pPr indent="-2984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387"/>
              <a:t>Wide Range of Precursors</a:t>
            </a:r>
            <a:endParaRPr/>
          </a:p>
          <a:p>
            <a:pPr indent="-311150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757"/>
              <a:t>Applications: </a:t>
            </a:r>
            <a:endParaRPr/>
          </a:p>
          <a:p>
            <a:pPr indent="-2984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387"/>
              <a:t>Oxides, Metals, Sulphides, Chlorides</a:t>
            </a:r>
            <a:endParaRPr/>
          </a:p>
        </p:txBody>
      </p:sp>
      <p:pic>
        <p:nvPicPr>
          <p:cNvPr descr="Image result for Atomic Layer Deposition" id="173" name="Google Shape;17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1183" y="1380263"/>
            <a:ext cx="5042658" cy="326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CVD</a:t>
            </a:r>
            <a:endParaRPr/>
          </a:p>
        </p:txBody>
      </p:sp>
      <p:sp>
        <p:nvSpPr>
          <p:cNvPr id="179" name="Google Shape;179;p29"/>
          <p:cNvSpPr txBox="1"/>
          <p:nvPr>
            <p:ph idx="4294967295" type="body"/>
          </p:nvPr>
        </p:nvSpPr>
        <p:spPr>
          <a:xfrm>
            <a:off x="0" y="1370013"/>
            <a:ext cx="7886700" cy="3500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Poly Si : Thermal decomposition of Silane at 600 °C</a:t>
            </a:r>
            <a:endParaRPr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accent1"/>
                </a:solidFill>
              </a:rPr>
              <a:t>SiH</a:t>
            </a:r>
            <a:r>
              <a:rPr baseline="-25000" lang="en-US" sz="1400">
                <a:solidFill>
                  <a:schemeClr val="accent1"/>
                </a:solidFill>
              </a:rPr>
              <a:t>4</a:t>
            </a:r>
            <a:r>
              <a:rPr lang="en-US" sz="1400">
                <a:solidFill>
                  <a:schemeClr val="accent1"/>
                </a:solidFill>
              </a:rPr>
              <a:t> + O</a:t>
            </a:r>
            <a:r>
              <a:rPr baseline="-25000" lang="en-US" sz="1400">
                <a:solidFill>
                  <a:schemeClr val="accent1"/>
                </a:solidFill>
              </a:rPr>
              <a:t>2 </a:t>
            </a:r>
            <a:r>
              <a:rPr lang="en-US" sz="1400">
                <a:solidFill>
                  <a:schemeClr val="accent1"/>
                </a:solidFill>
              </a:rPr>
              <a:t> 		Si + H</a:t>
            </a:r>
            <a:r>
              <a:rPr baseline="-25000" lang="en-US" sz="1400">
                <a:solidFill>
                  <a:schemeClr val="accent1"/>
                </a:solidFill>
              </a:rPr>
              <a:t>2  	</a:t>
            </a:r>
            <a:r>
              <a:rPr lang="en-US" sz="1400">
                <a:solidFill>
                  <a:schemeClr val="accent1"/>
                </a:solidFill>
              </a:rPr>
              <a:t> </a:t>
            </a:r>
            <a:r>
              <a:rPr lang="en-US" sz="1400">
                <a:solidFill>
                  <a:schemeClr val="dk1"/>
                </a:solidFill>
              </a:rPr>
              <a:t>600-650 °C </a:t>
            </a:r>
            <a:endParaRPr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50"/>
              <a:t>Doping during deposition is possible by adding impurities source gases like PH</a:t>
            </a:r>
            <a:r>
              <a:rPr baseline="-25000" lang="en-US" sz="1050"/>
              <a:t>3</a:t>
            </a:r>
            <a:r>
              <a:rPr lang="en-US" sz="1050"/>
              <a:t>, AsH</a:t>
            </a:r>
            <a:r>
              <a:rPr baseline="-25000" lang="en-US" sz="1050"/>
              <a:t>3</a:t>
            </a:r>
            <a:r>
              <a:rPr lang="en-US" sz="1050"/>
              <a:t>, B</a:t>
            </a:r>
            <a:r>
              <a:rPr baseline="-25000" lang="en-US" sz="1050"/>
              <a:t>2</a:t>
            </a:r>
            <a:r>
              <a:rPr lang="en-US" sz="1050"/>
              <a:t>H</a:t>
            </a:r>
            <a:r>
              <a:rPr baseline="-25000" lang="en-US" sz="1050"/>
              <a:t>6</a:t>
            </a:r>
            <a:endParaRPr sz="105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SiO</a:t>
            </a:r>
            <a:r>
              <a:rPr baseline="-25000" lang="en-US" sz="1800"/>
              <a:t>2</a:t>
            </a:r>
            <a:r>
              <a:rPr lang="en-US" sz="1800"/>
              <a:t>: Multiple reactions possible</a:t>
            </a:r>
            <a:endParaRPr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accent1"/>
                </a:solidFill>
              </a:rPr>
              <a:t>SiH</a:t>
            </a:r>
            <a:r>
              <a:rPr baseline="-25000" lang="en-US" sz="1400">
                <a:solidFill>
                  <a:schemeClr val="accent1"/>
                </a:solidFill>
              </a:rPr>
              <a:t>4</a:t>
            </a:r>
            <a:r>
              <a:rPr lang="en-US" sz="1400">
                <a:solidFill>
                  <a:schemeClr val="accent1"/>
                </a:solidFill>
              </a:rPr>
              <a:t> + O</a:t>
            </a:r>
            <a:r>
              <a:rPr baseline="-25000" lang="en-US" sz="1400">
                <a:solidFill>
                  <a:schemeClr val="accent1"/>
                </a:solidFill>
              </a:rPr>
              <a:t>2 </a:t>
            </a:r>
            <a:r>
              <a:rPr lang="en-US" sz="1400">
                <a:solidFill>
                  <a:schemeClr val="accent1"/>
                </a:solidFill>
              </a:rPr>
              <a:t> 	       SiO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 + H</a:t>
            </a:r>
            <a:r>
              <a:rPr baseline="-25000" lang="en-US" sz="1400">
                <a:solidFill>
                  <a:schemeClr val="accent1"/>
                </a:solidFill>
              </a:rPr>
              <a:t>2	</a:t>
            </a:r>
            <a:r>
              <a:rPr lang="en-US" sz="1400">
                <a:solidFill>
                  <a:schemeClr val="dk1"/>
                </a:solidFill>
              </a:rPr>
              <a:t>400-450 °C </a:t>
            </a:r>
            <a:r>
              <a:rPr lang="en-US" sz="1400">
                <a:solidFill>
                  <a:schemeClr val="accent1"/>
                </a:solidFill>
              </a:rPr>
              <a:t> </a:t>
            </a:r>
            <a:r>
              <a:rPr baseline="-25000" lang="en-US" sz="1400">
                <a:solidFill>
                  <a:schemeClr val="accent1"/>
                </a:solidFill>
              </a:rPr>
              <a:t>	</a:t>
            </a:r>
            <a:endParaRPr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aseline="-25000" sz="1400">
              <a:solidFill>
                <a:schemeClr val="accent1"/>
              </a:solidFill>
            </a:endParaRPr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accent1"/>
                </a:solidFill>
              </a:rPr>
              <a:t>SiCl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H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 + N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O</a:t>
            </a:r>
            <a:r>
              <a:rPr baseline="-25000" lang="en-US" sz="1400">
                <a:solidFill>
                  <a:schemeClr val="accent1"/>
                </a:solidFill>
              </a:rPr>
              <a:t> </a:t>
            </a:r>
            <a:r>
              <a:rPr lang="en-US" sz="1400">
                <a:solidFill>
                  <a:schemeClr val="accent1"/>
                </a:solidFill>
              </a:rPr>
              <a:t> 		SiO</a:t>
            </a:r>
            <a:r>
              <a:rPr baseline="-25000" lang="en-US" sz="1400">
                <a:solidFill>
                  <a:schemeClr val="accent1"/>
                </a:solidFill>
              </a:rPr>
              <a:t>2 </a:t>
            </a:r>
            <a:r>
              <a:rPr lang="en-US" sz="1400">
                <a:solidFill>
                  <a:schemeClr val="accent1"/>
                </a:solidFill>
              </a:rPr>
              <a:t>+ 2N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 + 2HCl	</a:t>
            </a:r>
            <a:r>
              <a:rPr lang="en-US" sz="1400">
                <a:solidFill>
                  <a:schemeClr val="dk1"/>
                </a:solidFill>
              </a:rPr>
              <a:t> 400-450 °C </a:t>
            </a:r>
            <a:endParaRPr baseline="-25000" sz="1400">
              <a:solidFill>
                <a:schemeClr val="accent1"/>
              </a:solidFill>
            </a:endParaRPr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accent1"/>
                </a:solidFill>
              </a:rPr>
              <a:t>Si(OC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H</a:t>
            </a:r>
            <a:r>
              <a:rPr baseline="-25000" lang="en-US" sz="1400">
                <a:solidFill>
                  <a:schemeClr val="accent1"/>
                </a:solidFill>
              </a:rPr>
              <a:t>5</a:t>
            </a:r>
            <a:r>
              <a:rPr lang="en-US" sz="1400">
                <a:solidFill>
                  <a:schemeClr val="accent1"/>
                </a:solidFill>
              </a:rPr>
              <a:t>)</a:t>
            </a:r>
            <a:r>
              <a:rPr baseline="-25000" lang="en-US" sz="1400">
                <a:solidFill>
                  <a:schemeClr val="accent1"/>
                </a:solidFill>
              </a:rPr>
              <a:t>4</a:t>
            </a:r>
            <a:r>
              <a:rPr lang="en-US" sz="1400">
                <a:solidFill>
                  <a:schemeClr val="accent1"/>
                </a:solidFill>
              </a:rPr>
              <a:t> </a:t>
            </a:r>
            <a:r>
              <a:rPr baseline="-25000" lang="en-US" sz="1400">
                <a:solidFill>
                  <a:schemeClr val="accent1"/>
                </a:solidFill>
              </a:rPr>
              <a:t> </a:t>
            </a:r>
            <a:r>
              <a:rPr lang="en-US" sz="1400">
                <a:solidFill>
                  <a:schemeClr val="accent1"/>
                </a:solidFill>
              </a:rPr>
              <a:t> 		SiO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 + byproducts	</a:t>
            </a:r>
            <a:r>
              <a:rPr lang="en-US" sz="1400">
                <a:solidFill>
                  <a:schemeClr val="dk1"/>
                </a:solidFill>
              </a:rPr>
              <a:t> 650-750 °C </a:t>
            </a:r>
            <a:endParaRPr sz="1400">
              <a:solidFill>
                <a:schemeClr val="accent1"/>
              </a:solidFill>
            </a:endParaRPr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Note: For deposition over low melting point metals like Al, temperature must not exceed alloy eutectic temperature</a:t>
            </a:r>
            <a:endParaRPr/>
          </a:p>
          <a:p>
            <a:pPr indent="0" lvl="1" marL="3429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180" name="Google Shape;180;p29"/>
          <p:cNvCxnSpPr/>
          <p:nvPr/>
        </p:nvCxnSpPr>
        <p:spPr>
          <a:xfrm>
            <a:off x="1488521" y="1925336"/>
            <a:ext cx="1104201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1" name="Google Shape;181;p29"/>
          <p:cNvCxnSpPr/>
          <p:nvPr/>
        </p:nvCxnSpPr>
        <p:spPr>
          <a:xfrm>
            <a:off x="1304488" y="3076566"/>
            <a:ext cx="73613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2" name="Google Shape;182;p29"/>
          <p:cNvCxnSpPr/>
          <p:nvPr/>
        </p:nvCxnSpPr>
        <p:spPr>
          <a:xfrm>
            <a:off x="1672555" y="3466368"/>
            <a:ext cx="1007728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3" name="Google Shape;183;p29"/>
          <p:cNvCxnSpPr/>
          <p:nvPr/>
        </p:nvCxnSpPr>
        <p:spPr>
          <a:xfrm>
            <a:off x="1440285" y="3962560"/>
            <a:ext cx="1302391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84" name="Google Shape;184;p29"/>
          <p:cNvSpPr txBox="1"/>
          <p:nvPr/>
        </p:nvSpPr>
        <p:spPr>
          <a:xfrm>
            <a:off x="6268737" y="2612399"/>
            <a:ext cx="2390354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choice of reactions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uniformity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step coverage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CVD</a:t>
            </a:r>
            <a:endParaRPr/>
          </a:p>
        </p:txBody>
      </p:sp>
      <p:sp>
        <p:nvSpPr>
          <p:cNvPr id="190" name="Google Shape;190;p30"/>
          <p:cNvSpPr txBox="1"/>
          <p:nvPr>
            <p:ph idx="4294967295" type="body"/>
          </p:nvPr>
        </p:nvSpPr>
        <p:spPr>
          <a:xfrm>
            <a:off x="-1" y="1370013"/>
            <a:ext cx="7710055" cy="3773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Si</a:t>
            </a:r>
            <a:r>
              <a:rPr baseline="-25000" lang="en-US" sz="1800"/>
              <a:t>3</a:t>
            </a:r>
            <a:r>
              <a:rPr lang="en-US" sz="1800"/>
              <a:t>N</a:t>
            </a:r>
            <a:r>
              <a:rPr baseline="-25000" lang="en-US" sz="1800"/>
              <a:t>4</a:t>
            </a:r>
            <a:r>
              <a:rPr lang="en-US" sz="1800"/>
              <a:t>:</a:t>
            </a:r>
            <a:endParaRPr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accent1"/>
                </a:solidFill>
              </a:rPr>
              <a:t>3SiH</a:t>
            </a:r>
            <a:r>
              <a:rPr baseline="-25000" lang="en-US" sz="1400">
                <a:solidFill>
                  <a:schemeClr val="accent1"/>
                </a:solidFill>
              </a:rPr>
              <a:t>4</a:t>
            </a:r>
            <a:r>
              <a:rPr lang="en-US" sz="1400">
                <a:solidFill>
                  <a:schemeClr val="accent1"/>
                </a:solidFill>
              </a:rPr>
              <a:t> + 4NH</a:t>
            </a:r>
            <a:r>
              <a:rPr baseline="-25000" lang="en-US" sz="1400">
                <a:solidFill>
                  <a:schemeClr val="accent1"/>
                </a:solidFill>
              </a:rPr>
              <a:t>3 </a:t>
            </a:r>
            <a:r>
              <a:rPr lang="en-US" sz="1400">
                <a:solidFill>
                  <a:schemeClr val="accent1"/>
                </a:solidFill>
              </a:rPr>
              <a:t> 	           Si</a:t>
            </a:r>
            <a:r>
              <a:rPr baseline="-25000" lang="en-US" sz="1400">
                <a:solidFill>
                  <a:schemeClr val="accent1"/>
                </a:solidFill>
              </a:rPr>
              <a:t>3</a:t>
            </a:r>
            <a:r>
              <a:rPr lang="en-US" sz="1400">
                <a:solidFill>
                  <a:schemeClr val="accent1"/>
                </a:solidFill>
              </a:rPr>
              <a:t>N</a:t>
            </a:r>
            <a:r>
              <a:rPr baseline="-25000" lang="en-US" sz="1400">
                <a:solidFill>
                  <a:schemeClr val="accent1"/>
                </a:solidFill>
              </a:rPr>
              <a:t>4</a:t>
            </a:r>
            <a:r>
              <a:rPr lang="en-US" sz="1400">
                <a:solidFill>
                  <a:schemeClr val="accent1"/>
                </a:solidFill>
              </a:rPr>
              <a:t> + 12H</a:t>
            </a:r>
            <a:r>
              <a:rPr baseline="-25000" lang="en-US" sz="1400">
                <a:solidFill>
                  <a:schemeClr val="accent1"/>
                </a:solidFill>
              </a:rPr>
              <a:t>2	</a:t>
            </a:r>
            <a:r>
              <a:rPr lang="en-US" sz="1400">
                <a:solidFill>
                  <a:schemeClr val="dk1"/>
                </a:solidFill>
              </a:rPr>
              <a:t>600-650 °C</a:t>
            </a:r>
            <a:endParaRPr baseline="-25000" sz="1400">
              <a:solidFill>
                <a:schemeClr val="accent1"/>
              </a:solidFill>
            </a:endParaRPr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accent1"/>
                </a:solidFill>
              </a:rPr>
              <a:t>SiCl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H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 + 4NH</a:t>
            </a:r>
            <a:r>
              <a:rPr baseline="-25000" lang="en-US" sz="1400">
                <a:solidFill>
                  <a:schemeClr val="accent1"/>
                </a:solidFill>
              </a:rPr>
              <a:t>3</a:t>
            </a:r>
            <a:r>
              <a:rPr lang="en-US" sz="1400">
                <a:solidFill>
                  <a:schemeClr val="accent1"/>
                </a:solidFill>
              </a:rPr>
              <a:t> 	               Si</a:t>
            </a:r>
            <a:r>
              <a:rPr baseline="-25000" lang="en-US" sz="1400">
                <a:solidFill>
                  <a:schemeClr val="accent1"/>
                </a:solidFill>
              </a:rPr>
              <a:t>3</a:t>
            </a:r>
            <a:r>
              <a:rPr lang="en-US" sz="1400">
                <a:solidFill>
                  <a:schemeClr val="accent1"/>
                </a:solidFill>
              </a:rPr>
              <a:t>N</a:t>
            </a:r>
            <a:r>
              <a:rPr baseline="-25000" lang="en-US" sz="1400">
                <a:solidFill>
                  <a:schemeClr val="accent1"/>
                </a:solidFill>
              </a:rPr>
              <a:t>4 </a:t>
            </a:r>
            <a:r>
              <a:rPr lang="en-US" sz="1400">
                <a:solidFill>
                  <a:schemeClr val="accent1"/>
                </a:solidFill>
              </a:rPr>
              <a:t>+ 6H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r>
              <a:rPr lang="en-US" sz="1400">
                <a:solidFill>
                  <a:schemeClr val="accent1"/>
                </a:solidFill>
              </a:rPr>
              <a:t> + 6HCl	</a:t>
            </a:r>
            <a:r>
              <a:rPr lang="en-US" sz="1400">
                <a:solidFill>
                  <a:schemeClr val="dk1"/>
                </a:solidFill>
              </a:rPr>
              <a:t>600-650 °C </a:t>
            </a:r>
            <a:endParaRPr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accent1"/>
                </a:solidFill>
              </a:rPr>
              <a:t>2SiH</a:t>
            </a:r>
            <a:r>
              <a:rPr baseline="-25000" lang="en-US" sz="1400">
                <a:solidFill>
                  <a:schemeClr val="accent1"/>
                </a:solidFill>
              </a:rPr>
              <a:t>4</a:t>
            </a:r>
            <a:r>
              <a:rPr lang="en-US" sz="1400">
                <a:solidFill>
                  <a:schemeClr val="accent1"/>
                </a:solidFill>
              </a:rPr>
              <a:t> + N</a:t>
            </a:r>
            <a:r>
              <a:rPr baseline="-25000" lang="en-US" sz="1400">
                <a:solidFill>
                  <a:schemeClr val="accent1"/>
                </a:solidFill>
              </a:rPr>
              <a:t>2 </a:t>
            </a:r>
            <a:r>
              <a:rPr lang="en-US" sz="1400">
                <a:solidFill>
                  <a:schemeClr val="accent1"/>
                </a:solidFill>
              </a:rPr>
              <a:t> 		 Si</a:t>
            </a:r>
            <a:r>
              <a:rPr baseline="-25000" lang="en-US" sz="1400">
                <a:solidFill>
                  <a:schemeClr val="accent1"/>
                </a:solidFill>
              </a:rPr>
              <a:t>3</a:t>
            </a:r>
            <a:r>
              <a:rPr lang="en-US" sz="1400">
                <a:solidFill>
                  <a:schemeClr val="accent1"/>
                </a:solidFill>
              </a:rPr>
              <a:t>N</a:t>
            </a:r>
            <a:r>
              <a:rPr baseline="-25000" lang="en-US" sz="1400">
                <a:solidFill>
                  <a:schemeClr val="accent1"/>
                </a:solidFill>
              </a:rPr>
              <a:t>4 </a:t>
            </a:r>
            <a:r>
              <a:rPr lang="en-US" sz="1400">
                <a:solidFill>
                  <a:schemeClr val="accent1"/>
                </a:solidFill>
              </a:rPr>
              <a:t>+ SiNH +3H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endParaRPr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accent1"/>
                </a:solidFill>
              </a:rPr>
              <a:t>SiH</a:t>
            </a:r>
            <a:r>
              <a:rPr baseline="-25000" lang="en-US" sz="1400">
                <a:solidFill>
                  <a:schemeClr val="accent1"/>
                </a:solidFill>
              </a:rPr>
              <a:t>4</a:t>
            </a:r>
            <a:r>
              <a:rPr lang="en-US" sz="1400">
                <a:solidFill>
                  <a:schemeClr val="accent1"/>
                </a:solidFill>
              </a:rPr>
              <a:t> + NH</a:t>
            </a:r>
            <a:r>
              <a:rPr baseline="-25000" lang="en-US" sz="1400">
                <a:solidFill>
                  <a:schemeClr val="accent1"/>
                </a:solidFill>
              </a:rPr>
              <a:t>3 </a:t>
            </a:r>
            <a:r>
              <a:rPr lang="en-US" sz="1400">
                <a:solidFill>
                  <a:schemeClr val="accent1"/>
                </a:solidFill>
              </a:rPr>
              <a:t> 	 	Si</a:t>
            </a:r>
            <a:r>
              <a:rPr baseline="-25000" lang="en-US" sz="1400">
                <a:solidFill>
                  <a:schemeClr val="accent1"/>
                </a:solidFill>
              </a:rPr>
              <a:t>3</a:t>
            </a:r>
            <a:r>
              <a:rPr lang="en-US" sz="1400">
                <a:solidFill>
                  <a:schemeClr val="accent1"/>
                </a:solidFill>
              </a:rPr>
              <a:t>N</a:t>
            </a:r>
            <a:r>
              <a:rPr baseline="-25000" lang="en-US" sz="1400">
                <a:solidFill>
                  <a:schemeClr val="accent1"/>
                </a:solidFill>
              </a:rPr>
              <a:t>4 </a:t>
            </a:r>
            <a:r>
              <a:rPr lang="en-US" sz="1400">
                <a:solidFill>
                  <a:schemeClr val="accent1"/>
                </a:solidFill>
              </a:rPr>
              <a:t>+ SiNH +3H</a:t>
            </a:r>
            <a:r>
              <a:rPr baseline="-25000" lang="en-US" sz="1400">
                <a:solidFill>
                  <a:schemeClr val="accent1"/>
                </a:solidFill>
              </a:rPr>
              <a:t>2</a:t>
            </a:r>
            <a:endParaRPr/>
          </a:p>
          <a:p>
            <a:pPr indent="0" lvl="1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aseline="-25000">
              <a:solidFill>
                <a:schemeClr val="accent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Applications: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300"/>
              <a:t>Oxidation mask in recessed oxide process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300"/>
              <a:t>Final passivation layer</a:t>
            </a:r>
            <a:endParaRPr/>
          </a:p>
        </p:txBody>
      </p:sp>
      <p:cxnSp>
        <p:nvCxnSpPr>
          <p:cNvPr id="191" name="Google Shape;191;p30"/>
          <p:cNvCxnSpPr/>
          <p:nvPr/>
        </p:nvCxnSpPr>
        <p:spPr>
          <a:xfrm>
            <a:off x="1592531" y="1901521"/>
            <a:ext cx="73613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2" name="Google Shape;192;p30"/>
          <p:cNvCxnSpPr/>
          <p:nvPr/>
        </p:nvCxnSpPr>
        <p:spPr>
          <a:xfrm>
            <a:off x="1671475" y="2421124"/>
            <a:ext cx="83155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3" name="Google Shape;193;p30"/>
          <p:cNvCxnSpPr/>
          <p:nvPr/>
        </p:nvCxnSpPr>
        <p:spPr>
          <a:xfrm>
            <a:off x="1433944" y="3015545"/>
            <a:ext cx="1223491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4" name="Google Shape;194;p30"/>
          <p:cNvCxnSpPr/>
          <p:nvPr/>
        </p:nvCxnSpPr>
        <p:spPr>
          <a:xfrm flipH="1" rot="10800000">
            <a:off x="1433943" y="3551387"/>
            <a:ext cx="1223491" cy="881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95" name="Google Shape;195;p30"/>
          <p:cNvSpPr/>
          <p:nvPr/>
        </p:nvSpPr>
        <p:spPr>
          <a:xfrm>
            <a:off x="4572000" y="2915046"/>
            <a:ext cx="488414" cy="58659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6183664" y="2900744"/>
            <a:ext cx="1296518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PECVD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Non-stoichiometric composition</a:t>
            </a:r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6183664" y="2113347"/>
            <a:ext cx="7841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LPCVD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6162824" y="1735077"/>
            <a:ext cx="8050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APCVD</a:t>
            </a: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5060414" y="3058269"/>
            <a:ext cx="11024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200-350 °C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0" name="Google Shape;200;p30"/>
          <p:cNvGraphicFramePr/>
          <p:nvPr/>
        </p:nvGraphicFramePr>
        <p:xfrm>
          <a:off x="4659509" y="36333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{74D2B58C-63A1-43DD-883C-4182E018850D}</a:tableStyleId>
              </a:tblPr>
              <a:tblGrid>
                <a:gridCol w="1846275"/>
                <a:gridCol w="1986225"/>
              </a:tblGrid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Property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Comparison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Resistivity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ϱ(LPCVD) &gt; ϱ(PECVD)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Tensile Stresses in films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σ(LPCVD) &gt; σ(PECVD)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Dielectric Strength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K(LPCVD) &gt; K(PECVD)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Hydrogen Content of films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H</a:t>
                      </a:r>
                      <a:r>
                        <a:rPr baseline="-25000" lang="en-US" sz="1100" u="none" cap="none" strike="noStrike"/>
                        <a:t>2</a:t>
                      </a:r>
                      <a:r>
                        <a:rPr lang="en-US" sz="1100" u="none" cap="none" strike="noStrike"/>
                        <a:t>(LPCVD) &lt; H</a:t>
                      </a:r>
                      <a:r>
                        <a:rPr baseline="-25000" lang="en-US" sz="1100" u="none" cap="none" strike="noStrike"/>
                        <a:t>2</a:t>
                      </a:r>
                      <a:r>
                        <a:rPr lang="en-US" sz="1100" u="none" cap="none" strike="noStrike"/>
                        <a:t>(PECVD)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CVD : Some more comparison</a:t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776" y="1300162"/>
            <a:ext cx="5866447" cy="3787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Epitaxy</a:t>
            </a:r>
            <a:endParaRPr/>
          </a:p>
        </p:txBody>
      </p:sp>
      <p:sp>
        <p:nvSpPr>
          <p:cNvPr id="212" name="Google Shape;212;p32"/>
          <p:cNvSpPr txBox="1"/>
          <p:nvPr>
            <p:ph idx="4294967295" type="body"/>
          </p:nvPr>
        </p:nvSpPr>
        <p:spPr>
          <a:xfrm>
            <a:off x="0" y="1370013"/>
            <a:ext cx="45720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Crystalline growth of material using substrate as a seed crystal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Types: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500"/>
              <a:t>Vapor phase Epitaxy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200"/>
              <a:t>Source delivery via gas phase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500"/>
              <a:t>Liquid phase Epitaxy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200"/>
              <a:t>Solution crystallizes into solid layer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500"/>
              <a:t>Molecular beam Epitaxy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200"/>
              <a:t>Material transport by molecular beam</a:t>
            </a:r>
            <a:endParaRPr/>
          </a:p>
          <a:p>
            <a:pPr indent="-2286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  <p:pic>
        <p:nvPicPr>
          <p:cNvPr descr="Image result for epitaxial growth&quot;" id="213" name="Google Shape;213;p32"/>
          <p:cNvPicPr preferRelativeResize="0"/>
          <p:nvPr/>
        </p:nvPicPr>
        <p:blipFill rotWithShape="1">
          <a:blip r:embed="rId3">
            <a:alphaModFix/>
          </a:blip>
          <a:srcRect b="0" l="46820" r="0" t="17614"/>
          <a:stretch/>
        </p:blipFill>
        <p:spPr>
          <a:xfrm>
            <a:off x="5378696" y="1413729"/>
            <a:ext cx="3080270" cy="3507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/>
          <p:nvPr/>
        </p:nvSpPr>
        <p:spPr>
          <a:xfrm>
            <a:off x="7001304" y="4059300"/>
            <a:ext cx="274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15" name="Google Shape;215;p32"/>
          <p:cNvSpPr/>
          <p:nvPr/>
        </p:nvSpPr>
        <p:spPr>
          <a:xfrm>
            <a:off x="6998298" y="2470507"/>
            <a:ext cx="274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16" name="Google Shape;216;p32"/>
          <p:cNvSpPr/>
          <p:nvPr/>
        </p:nvSpPr>
        <p:spPr>
          <a:xfrm>
            <a:off x="6888172" y="3167553"/>
            <a:ext cx="274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17" name="Google Shape;217;p32"/>
          <p:cNvSpPr/>
          <p:nvPr/>
        </p:nvSpPr>
        <p:spPr>
          <a:xfrm>
            <a:off x="6769029" y="2130909"/>
            <a:ext cx="274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7001304" y="3442570"/>
            <a:ext cx="274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19" name="Google Shape;219;p32"/>
          <p:cNvSpPr/>
          <p:nvPr/>
        </p:nvSpPr>
        <p:spPr>
          <a:xfrm>
            <a:off x="6885166" y="3782301"/>
            <a:ext cx="274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20" name="Google Shape;220;p32"/>
          <p:cNvSpPr/>
          <p:nvPr/>
        </p:nvSpPr>
        <p:spPr>
          <a:xfrm>
            <a:off x="7294895" y="3820095"/>
            <a:ext cx="1122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Substrate(Blue)</a:t>
            </a:r>
            <a:endParaRPr/>
          </a:p>
        </p:txBody>
      </p:sp>
      <p:sp>
        <p:nvSpPr>
          <p:cNvPr id="221" name="Google Shape;221;p32"/>
          <p:cNvSpPr/>
          <p:nvPr/>
        </p:nvSpPr>
        <p:spPr>
          <a:xfrm>
            <a:off x="7297901" y="2332007"/>
            <a:ext cx="1122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Substrate(Blue)</a:t>
            </a:r>
            <a:endParaRPr/>
          </a:p>
        </p:txBody>
      </p:sp>
      <p:sp>
        <p:nvSpPr>
          <p:cNvPr id="222" name="Google Shape;222;p32"/>
          <p:cNvSpPr/>
          <p:nvPr/>
        </p:nvSpPr>
        <p:spPr>
          <a:xfrm>
            <a:off x="7190979" y="3294553"/>
            <a:ext cx="904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Film(Green)</a:t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6885167" y="1608430"/>
            <a:ext cx="904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Film(Green)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Deposition Techniques and Metallization</a:t>
            </a:r>
            <a:endParaRPr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SCRO Spring 2020 GBM 10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197546" y="51117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MBE</a:t>
            </a:r>
            <a:endParaRPr/>
          </a:p>
        </p:txBody>
      </p:sp>
      <p:sp>
        <p:nvSpPr>
          <p:cNvPr id="229" name="Google Shape;229;p33"/>
          <p:cNvSpPr txBox="1"/>
          <p:nvPr>
            <p:ph idx="4294967295" type="body"/>
          </p:nvPr>
        </p:nvSpPr>
        <p:spPr>
          <a:xfrm>
            <a:off x="0" y="1370013"/>
            <a:ext cx="3995738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Most widely used in Semiconductor manufacturing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Material transport by molecular beam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Purer films due to absence of carrier gases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In-situ thickness measurement using RHEED gun</a:t>
            </a:r>
            <a:endParaRPr/>
          </a:p>
        </p:txBody>
      </p:sp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5967" y="0"/>
            <a:ext cx="46080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Interconnects and Contacts</a:t>
            </a:r>
            <a:endParaRPr/>
          </a:p>
        </p:txBody>
      </p:sp>
      <p:sp>
        <p:nvSpPr>
          <p:cNvPr id="236" name="Google Shape;236;p34"/>
          <p:cNvSpPr txBox="1"/>
          <p:nvPr>
            <p:ph idx="4294967295" type="body"/>
          </p:nvPr>
        </p:nvSpPr>
        <p:spPr>
          <a:xfrm>
            <a:off x="0" y="1370013"/>
            <a:ext cx="4246418" cy="3663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Key requirements: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Low Contact Resistance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Low Sheet Resistance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200"/>
              <a:t>Low voltage drop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200"/>
              <a:t>Low Propagation delay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Common Metals: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Gold, Copper, Aluminium, Alloys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Problems: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Electromigration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Diffusion (Al, Au)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Deep Level Contamination (Au)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Spiking(Al)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 b="0" l="53544" r="0" t="0"/>
          <a:stretch/>
        </p:blipFill>
        <p:spPr>
          <a:xfrm>
            <a:off x="6365286" y="3238662"/>
            <a:ext cx="2150051" cy="1777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c metallization TEM" id="238" name="Google Shape;23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4437" y="1256783"/>
            <a:ext cx="1891776" cy="1981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C electromigration" id="239" name="Google Shape;239;p34"/>
          <p:cNvPicPr preferRelativeResize="0"/>
          <p:nvPr/>
        </p:nvPicPr>
        <p:blipFill rotWithShape="1">
          <a:blip r:embed="rId5">
            <a:alphaModFix/>
          </a:blip>
          <a:srcRect b="0" l="50081" r="0" t="0"/>
          <a:stretch/>
        </p:blipFill>
        <p:spPr>
          <a:xfrm>
            <a:off x="3966417" y="1337829"/>
            <a:ext cx="2203155" cy="1468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C electromigration" id="240" name="Google Shape;240;p34"/>
          <p:cNvPicPr preferRelativeResize="0"/>
          <p:nvPr/>
        </p:nvPicPr>
        <p:blipFill rotWithShape="1">
          <a:blip r:embed="rId5">
            <a:alphaModFix/>
          </a:blip>
          <a:srcRect b="0" l="0" r="49163" t="0"/>
          <a:stretch/>
        </p:blipFill>
        <p:spPr>
          <a:xfrm>
            <a:off x="3966417" y="3311072"/>
            <a:ext cx="2203154" cy="1442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Contact Types(I-V based)</a:t>
            </a:r>
            <a:endParaRPr/>
          </a:p>
        </p:txBody>
      </p:sp>
      <p:sp>
        <p:nvSpPr>
          <p:cNvPr id="246" name="Google Shape;246;p35"/>
          <p:cNvSpPr txBox="1"/>
          <p:nvPr>
            <p:ph idx="4294967295" type="body"/>
          </p:nvPr>
        </p:nvSpPr>
        <p:spPr>
          <a:xfrm>
            <a:off x="-1" y="1370013"/>
            <a:ext cx="2410691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Ohmic linear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Schottky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Ohmic non-linear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/>
          </a:p>
        </p:txBody>
      </p:sp>
      <p:pic>
        <p:nvPicPr>
          <p:cNvPr descr="Image result for Schottky contact graph" id="247" name="Google Shape;247;p35"/>
          <p:cNvPicPr preferRelativeResize="0"/>
          <p:nvPr/>
        </p:nvPicPr>
        <p:blipFill rotWithShape="1">
          <a:blip r:embed="rId3">
            <a:alphaModFix/>
          </a:blip>
          <a:srcRect b="0" l="38271" r="0" t="0"/>
          <a:stretch/>
        </p:blipFill>
        <p:spPr>
          <a:xfrm>
            <a:off x="2673316" y="1370013"/>
            <a:ext cx="3148364" cy="2487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n linear ohimc contact" id="248" name="Google Shape;248;p35"/>
          <p:cNvPicPr preferRelativeResize="0"/>
          <p:nvPr/>
        </p:nvPicPr>
        <p:blipFill rotWithShape="1">
          <a:blip r:embed="rId4">
            <a:alphaModFix/>
          </a:blip>
          <a:srcRect b="0" l="0" r="48971" t="0"/>
          <a:stretch/>
        </p:blipFill>
        <p:spPr>
          <a:xfrm>
            <a:off x="6141720" y="1370012"/>
            <a:ext cx="2194560" cy="2487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Contacts</a:t>
            </a:r>
            <a:endParaRPr/>
          </a:p>
        </p:txBody>
      </p:sp>
      <p:sp>
        <p:nvSpPr>
          <p:cNvPr id="254" name="Google Shape;254;p36"/>
          <p:cNvSpPr txBox="1"/>
          <p:nvPr>
            <p:ph idx="4294967295" type="body"/>
          </p:nvPr>
        </p:nvSpPr>
        <p:spPr>
          <a:xfrm>
            <a:off x="1" y="1370013"/>
            <a:ext cx="3025140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Self Aligned Contacts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Formation of Self aligned Metal Silicide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4419" y="1295400"/>
            <a:ext cx="5909582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Lift Off</a:t>
            </a:r>
            <a:endParaRPr/>
          </a:p>
        </p:txBody>
      </p:sp>
      <p:pic>
        <p:nvPicPr>
          <p:cNvPr descr="Image result for Liftoff process" id="261" name="Google Shape;261;p37"/>
          <p:cNvPicPr preferRelativeResize="0"/>
          <p:nvPr/>
        </p:nvPicPr>
        <p:blipFill rotWithShape="1">
          <a:blip r:embed="rId3">
            <a:alphaModFix/>
          </a:blip>
          <a:srcRect b="0" l="0" r="19493" t="0"/>
          <a:stretch/>
        </p:blipFill>
        <p:spPr>
          <a:xfrm>
            <a:off x="2766059" y="26350"/>
            <a:ext cx="6377941" cy="511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67" name="Google Shape;267;p38"/>
          <p:cNvSpPr txBox="1"/>
          <p:nvPr>
            <p:ph idx="4294967295" type="body"/>
          </p:nvPr>
        </p:nvSpPr>
        <p:spPr>
          <a:xfrm>
            <a:off x="0" y="1279275"/>
            <a:ext cx="8521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https://www.slideserve.com/glynn/epitaxial-deposition</a:t>
            </a:r>
            <a:endParaRPr u="sng">
              <a:solidFill>
                <a:schemeClr val="hlink"/>
              </a:solidFill>
              <a:hlinkClick r:id="rId4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https://danluu.com/cpu-backdoors/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http://inst.cs.berkeley.edu/~ee143/fa08/lectures/Section%208%20-%20Metallization.pdf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hlinkClick r:id="rId7"/>
              </a:rPr>
              <a:t>https://avem.org/press-releases/featured-articles/item/100-challenges-for-non-ideal-atomic-layer-deposition-processes-and-systems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hlinkClick r:id="rId8"/>
              </a:rPr>
              <a:t>http://www.phys.ufl.edu/~nanoscale/reports/year1/liftoff.html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hlinkClick r:id="rId9"/>
              </a:rPr>
              <a:t>https://www.sciencedirect.com/science/article/abs/pii/S0167931701006840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hlinkClick r:id="rId10"/>
              </a:rPr>
              <a:t>https://ufl.instructure.com/courses/389113/files?preview=47251034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/>
              <a:t>Richard C Jaeger, “Introduction to Microelectronic Fabrication”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Thanks!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Questions?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73" name="Google Shape;273;p39"/>
          <p:cNvSpPr txBox="1"/>
          <p:nvPr/>
        </p:nvSpPr>
        <p:spPr>
          <a:xfrm>
            <a:off x="3117250" y="3719700"/>
            <a:ext cx="2036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Next GBM will go over Etest and Reliabilty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4" name="Google Shape;274;p39"/>
          <p:cNvGrpSpPr/>
          <p:nvPr/>
        </p:nvGrpSpPr>
        <p:grpSpPr>
          <a:xfrm>
            <a:off x="5686610" y="2764061"/>
            <a:ext cx="3457289" cy="2379726"/>
            <a:chOff x="2629775" y="2022575"/>
            <a:chExt cx="4286250" cy="4286250"/>
          </a:xfrm>
        </p:grpSpPr>
        <p:pic>
          <p:nvPicPr>
            <p:cNvPr id="275" name="Google Shape;275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29775" y="2022575"/>
              <a:ext cx="4286250" cy="428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39"/>
            <p:cNvSpPr txBox="1"/>
            <p:nvPr/>
          </p:nvSpPr>
          <p:spPr>
            <a:xfrm>
              <a:off x="4572000" y="4399425"/>
              <a:ext cx="768300" cy="453900"/>
            </a:xfrm>
            <a:prstGeom prst="rect">
              <a:avLst/>
            </a:prstGeom>
            <a:solidFill>
              <a:srgbClr val="F5ECE5"/>
            </a:solidFill>
            <a:ln>
              <a:noFill/>
            </a:ln>
          </p:spPr>
          <p:txBody>
            <a:bodyPr anchorCtr="0" anchor="t" bIns="91425" lIns="0" spcFirstLastPara="1" rIns="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GBM</a:t>
              </a:r>
              <a:endParaRPr b="1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Recall steps from last lecture on Patterning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775" y="1416125"/>
            <a:ext cx="4458802" cy="3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2148100" y="3274325"/>
            <a:ext cx="1134300" cy="721800"/>
          </a:xfrm>
          <a:prstGeom prst="ellipse">
            <a:avLst/>
          </a:prstGeom>
          <a:noFill/>
          <a:ln cap="flat" cmpd="sng" w="28575">
            <a:solidFill>
              <a:srgbClr val="FF66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6066975" y="1778950"/>
            <a:ext cx="2681100" cy="22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Deposition is an </a:t>
            </a:r>
            <a:r>
              <a:rPr b="1" lang="en-US">
                <a:latin typeface="Roboto"/>
                <a:ea typeface="Roboto"/>
                <a:cs typeface="Roboto"/>
                <a:sym typeface="Roboto"/>
              </a:rPr>
              <a:t>Additive</a:t>
            </a:r>
            <a:r>
              <a:rPr b="1" lang="en-US">
                <a:latin typeface="Roboto"/>
                <a:ea typeface="Roboto"/>
                <a:cs typeface="Roboto"/>
                <a:sym typeface="Roboto"/>
              </a:rPr>
              <a:t> process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Etching is a </a:t>
            </a:r>
            <a:r>
              <a:rPr b="1" lang="en-US">
                <a:latin typeface="Roboto"/>
                <a:ea typeface="Roboto"/>
                <a:cs typeface="Roboto"/>
                <a:sym typeface="Roboto"/>
              </a:rPr>
              <a:t>Subtractive</a:t>
            </a:r>
            <a:r>
              <a:rPr b="1" lang="en-US">
                <a:latin typeface="Roboto"/>
                <a:ea typeface="Roboto"/>
                <a:cs typeface="Roboto"/>
                <a:sym typeface="Roboto"/>
              </a:rPr>
              <a:t> process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Deposition Techniques</a:t>
            </a:r>
            <a:endParaRPr/>
          </a:p>
        </p:txBody>
      </p:sp>
      <p:sp>
        <p:nvSpPr>
          <p:cNvPr id="94" name="Google Shape;94;p17"/>
          <p:cNvSpPr txBox="1"/>
          <p:nvPr>
            <p:ph idx="4294967295" type="body"/>
          </p:nvPr>
        </p:nvSpPr>
        <p:spPr>
          <a:xfrm>
            <a:off x="0" y="1377812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Physical Vapor Deposition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Sputtering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Chemical Vapor Deposition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Epitaxy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Metallization</a:t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3804674" y="1467448"/>
            <a:ext cx="488414" cy="50340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3804674" y="2244546"/>
            <a:ext cx="488414" cy="42027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293211" y="1580652"/>
            <a:ext cx="206659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Pressure/Vacuum Process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4304128" y="2357749"/>
            <a:ext cx="203613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Atmospheric Pressure Process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Physical Vapor Deposition(PVD)</a:t>
            </a:r>
            <a:endParaRPr/>
          </a:p>
        </p:txBody>
      </p:sp>
      <p:sp>
        <p:nvSpPr>
          <p:cNvPr id="104" name="Google Shape;104;p18"/>
          <p:cNvSpPr txBox="1"/>
          <p:nvPr>
            <p:ph idx="4294967295" type="body"/>
          </p:nvPr>
        </p:nvSpPr>
        <p:spPr>
          <a:xfrm>
            <a:off x="0" y="1370013"/>
            <a:ext cx="4480560" cy="3500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Oldest method for Metal Deposition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Will be used in SCRO Summer Lab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Localized source evaporation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Aluminium and Gold Deposition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Poor side-step coverage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Types(based on source heating):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>
                <a:latin typeface="Roboto"/>
                <a:ea typeface="Roboto"/>
                <a:cs typeface="Roboto"/>
                <a:sym typeface="Roboto"/>
              </a:rPr>
              <a:t>Filament Evaporation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>
                <a:latin typeface="Roboto"/>
                <a:ea typeface="Roboto"/>
                <a:cs typeface="Roboto"/>
                <a:sym typeface="Roboto"/>
              </a:rPr>
              <a:t>E-Beam Evaporation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>
                <a:latin typeface="Roboto"/>
                <a:ea typeface="Roboto"/>
                <a:cs typeface="Roboto"/>
                <a:sym typeface="Roboto"/>
              </a:rPr>
              <a:t>Flash Evaporation</a:t>
            </a:r>
            <a:endParaRPr/>
          </a:p>
        </p:txBody>
      </p:sp>
      <p:pic>
        <p:nvPicPr>
          <p:cNvPr descr="Image result for Evaporation for Metal Deposition&quot;"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0439" y="1370013"/>
            <a:ext cx="3524911" cy="2958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Step Coverage</a:t>
            </a:r>
            <a:endParaRPr/>
          </a:p>
        </p:txBody>
      </p:sp>
      <p:pic>
        <p:nvPicPr>
          <p:cNvPr id="111" name="Google Shape;111;p1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7363"/>
            <a:ext cx="7058025" cy="288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PVD: Filament Evaporation</a:t>
            </a:r>
            <a:endParaRPr/>
          </a:p>
        </p:txBody>
      </p:sp>
      <p:sp>
        <p:nvSpPr>
          <p:cNvPr id="117" name="Google Shape;117;p20"/>
          <p:cNvSpPr txBox="1"/>
          <p:nvPr>
            <p:ph idx="4294967295" type="body"/>
          </p:nvPr>
        </p:nvSpPr>
        <p:spPr>
          <a:xfrm>
            <a:off x="-1" y="1184565"/>
            <a:ext cx="5950528" cy="3867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Source material is kept in a refractory boat(a)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Boat is heated till material is melted and evaporated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Source material is attached to resistive filament(b)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Current is passed through filament till material is melted and evaporated.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Pros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400">
                <a:latin typeface="Roboto"/>
                <a:ea typeface="Roboto"/>
                <a:cs typeface="Roboto"/>
                <a:sym typeface="Roboto"/>
              </a:rPr>
              <a:t>Easy to set up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Cons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>
                <a:latin typeface="Roboto"/>
                <a:ea typeface="Roboto"/>
                <a:cs typeface="Roboto"/>
                <a:sym typeface="Roboto"/>
              </a:rPr>
              <a:t>Filament Contamination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>
                <a:latin typeface="Roboto"/>
                <a:ea typeface="Roboto"/>
                <a:cs typeface="Roboto"/>
                <a:sym typeface="Roboto"/>
              </a:rPr>
              <a:t>Unemployable for Composite/alloy films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>
                <a:latin typeface="Roboto"/>
                <a:ea typeface="Roboto"/>
                <a:cs typeface="Roboto"/>
                <a:sym typeface="Roboto"/>
              </a:rPr>
              <a:t>Unfeasible for thick films</a:t>
            </a:r>
            <a:endParaRPr/>
          </a:p>
        </p:txBody>
      </p:sp>
      <p:pic>
        <p:nvPicPr>
          <p:cNvPr descr="Image result for Filament Evaporation&quot;" id="118" name="Google Shape;118;p20"/>
          <p:cNvPicPr preferRelativeResize="0"/>
          <p:nvPr/>
        </p:nvPicPr>
        <p:blipFill rotWithShape="1">
          <a:blip r:embed="rId3">
            <a:alphaModFix/>
          </a:blip>
          <a:srcRect b="39086" l="0" r="0" t="0"/>
          <a:stretch/>
        </p:blipFill>
        <p:spPr>
          <a:xfrm>
            <a:off x="5944584" y="1343891"/>
            <a:ext cx="2887691" cy="3569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PVD: E-Beam</a:t>
            </a:r>
            <a:endParaRPr/>
          </a:p>
        </p:txBody>
      </p:sp>
      <p:sp>
        <p:nvSpPr>
          <p:cNvPr id="124" name="Google Shape;124;p21"/>
          <p:cNvSpPr txBox="1"/>
          <p:nvPr>
            <p:ph idx="4294967295" type="body"/>
          </p:nvPr>
        </p:nvSpPr>
        <p:spPr>
          <a:xfrm>
            <a:off x="0" y="1370013"/>
            <a:ext cx="5190770" cy="3500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782"/>
              <a:t>Localized source evaporation by focused high energy e-beam</a:t>
            </a:r>
            <a:endParaRPr/>
          </a:p>
          <a:p>
            <a:pPr indent="-311150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782"/>
              <a:t>Water cooled source</a:t>
            </a:r>
            <a:endParaRPr/>
          </a:p>
          <a:p>
            <a:pPr indent="-311150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782"/>
              <a:t>Current and Voltage of E-beam regulate deposition rate</a:t>
            </a:r>
            <a:endParaRPr/>
          </a:p>
          <a:p>
            <a:pPr indent="-311150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782"/>
              <a:t>Pros:</a:t>
            </a:r>
            <a:endParaRPr/>
          </a:p>
          <a:p>
            <a:pPr indent="-2984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395"/>
              <a:t>Alloy deposition possible using dual E-beam</a:t>
            </a:r>
            <a:endParaRPr/>
          </a:p>
          <a:p>
            <a:pPr indent="-2984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395"/>
              <a:t>Accurate deposition rate measurement (up to 1 A°/sec)</a:t>
            </a:r>
            <a:endParaRPr/>
          </a:p>
          <a:p>
            <a:pPr indent="-311150" lvl="0" marL="4572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782"/>
              <a:t>Cons:</a:t>
            </a:r>
            <a:endParaRPr/>
          </a:p>
          <a:p>
            <a:pPr indent="-2984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395"/>
              <a:t>Radiation damage from X-ray of high energy beam</a:t>
            </a:r>
            <a:endParaRPr/>
          </a:p>
          <a:p>
            <a: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sz="1007"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1912" l="25129" r="2813" t="1599"/>
          <a:stretch/>
        </p:blipFill>
        <p:spPr>
          <a:xfrm>
            <a:off x="4788828" y="0"/>
            <a:ext cx="4355172" cy="437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PVD: Flash Evaporation</a:t>
            </a:r>
            <a:endParaRPr/>
          </a:p>
        </p:txBody>
      </p:sp>
      <p:sp>
        <p:nvSpPr>
          <p:cNvPr id="131" name="Google Shape;131;p22"/>
          <p:cNvSpPr txBox="1"/>
          <p:nvPr>
            <p:ph idx="4294967295" type="body"/>
          </p:nvPr>
        </p:nvSpPr>
        <p:spPr>
          <a:xfrm>
            <a:off x="-1" y="1370013"/>
            <a:ext cx="4262169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Localized evaporation of source powder or source wire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1800"/>
              <a:t>High temperature ceramic heating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Pros: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Thick film deposition feasible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No radiation damage like E-beam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sz="1800"/>
          </a:p>
        </p:txBody>
      </p:sp>
      <p:pic>
        <p:nvPicPr>
          <p:cNvPr descr="Image result for Flash Evaporation for thin films&quot;"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3843" y="299531"/>
            <a:ext cx="4570157" cy="421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