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9144000"/>
  <p:notesSz cx="6858000" cy="9144000"/>
  <p:embeddedFontLst>
    <p:embeddedFont>
      <p:font typeface="Roboto"/>
      <p:regular r:id="rId24"/>
      <p:bold r:id="rId25"/>
      <p:italic r:id="rId26"/>
      <p:boldItalic r:id="rId27"/>
    </p:embeddedFont>
    <p:embeddedFont>
      <p:font typeface="Merriweather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4CE5C15A-96D1-4D43-B53F-6308941E897F}">
  <a:tblStyle styleId="{4CE5C15A-96D1-4D43-B53F-6308941E897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979EFF99-F826-40BC-B274-BFB65E085759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7E8"/>
          </a:solidFill>
        </a:fill>
      </a:tcStyle>
    </a:wholeTbl>
    <a:band1H>
      <a:tcTxStyle/>
      <a:tcStyle>
        <a:fill>
          <a:solidFill>
            <a:srgbClr val="CACCCE"/>
          </a:solidFill>
        </a:fill>
      </a:tcStyle>
    </a:band1H>
    <a:band2H>
      <a:tcTxStyle/>
    </a:band2H>
    <a:band1V>
      <a:tcTxStyle/>
      <a:tcStyle>
        <a:fill>
          <a:solidFill>
            <a:srgbClr val="CACCCE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Roboto-regular.fntdata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Merriweather-regular.fntdata"/><Relationship Id="rId27" Type="http://schemas.openxmlformats.org/officeDocument/2006/relationships/font" Target="fonts/Roboto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erriweather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erriweather-boldItalic.fntdata"/><Relationship Id="rId30" Type="http://schemas.openxmlformats.org/officeDocument/2006/relationships/font" Target="fonts/Merriweather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" name="Google Shape;4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It is important to not that while nand flash is slow, it is still very fast compared to hard drives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US" sz="11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Each logic gate is made up of certain number of discrete electronic elements. Combination of logic gates when connected forms an electrical circuit. A lot of intricated electrical circuits makes an Integrated Circuit (IC).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Add pic??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befc7c75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g6befc7c758_0_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719633"/>
            <a:ext cx="8520600" cy="1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504747"/>
            <a:ext cx="4242600" cy="9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09475" y="4507630"/>
            <a:ext cx="1622827" cy="162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/>
        </p:nvSpPr>
        <p:spPr>
          <a:xfrm>
            <a:off x="4457525" y="4507617"/>
            <a:ext cx="2834400" cy="1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b="0" i="0" lang="en-US" sz="2400" u="none" cap="none" strike="noStrike">
                <a:solidFill>
                  <a:srgbClr val="FF660C"/>
                </a:solidFill>
                <a:latin typeface="Roboto"/>
                <a:ea typeface="Roboto"/>
                <a:cs typeface="Roboto"/>
                <a:sym typeface="Roboto"/>
              </a:rPr>
              <a:t>emiconductor</a:t>
            </a:r>
            <a:r>
              <a:rPr b="0" i="0" lang="en-US" sz="2400" u="none" cap="none" strike="noStrike">
                <a:solidFill>
                  <a:srgbClr val="B4570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2400" u="none" cap="none" strike="noStrike">
              <a:solidFill>
                <a:srgbClr val="B4570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b="0" i="0" lang="en-US" sz="2400" u="none" cap="none" strike="noStrike">
                <a:solidFill>
                  <a:srgbClr val="FF660C"/>
                </a:solidFill>
                <a:latin typeface="Roboto"/>
                <a:ea typeface="Roboto"/>
                <a:cs typeface="Roboto"/>
                <a:sym typeface="Roboto"/>
              </a:rPr>
              <a:t>areer</a:t>
            </a:r>
            <a:endParaRPr b="0" i="0" sz="2400" u="none" cap="none" strike="noStrike">
              <a:solidFill>
                <a:srgbClr val="FF660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b="0" i="0" lang="en-US" sz="2400" u="none" cap="none" strike="noStrike">
                <a:solidFill>
                  <a:srgbClr val="FF660C"/>
                </a:solidFill>
                <a:latin typeface="Roboto"/>
                <a:ea typeface="Roboto"/>
                <a:cs typeface="Roboto"/>
                <a:sym typeface="Roboto"/>
              </a:rPr>
              <a:t>eadiness</a:t>
            </a:r>
            <a:r>
              <a:rPr b="0" i="0" lang="en-US" sz="2400" u="none" cap="none" strike="noStrike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2400" u="none" cap="none" strike="noStrike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</a:t>
            </a:r>
            <a:r>
              <a:rPr b="0" i="0" lang="en-US" sz="2400" u="none" cap="none" strike="noStrike">
                <a:solidFill>
                  <a:srgbClr val="FF660C"/>
                </a:solidFill>
                <a:latin typeface="Roboto"/>
                <a:ea typeface="Roboto"/>
                <a:cs typeface="Roboto"/>
                <a:sym typeface="Roboto"/>
              </a:rPr>
              <a:t>rganization </a:t>
            </a:r>
            <a:endParaRPr b="0" i="0" sz="2400" u="none" cap="none" strike="noStrike">
              <a:solidFill>
                <a:srgbClr val="FF660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0" y="0"/>
            <a:ext cx="4314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0" y="58833"/>
            <a:ext cx="4313625" cy="5865687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9" name="Google Shape;19;p3"/>
          <p:cNvSpPr/>
          <p:nvPr/>
        </p:nvSpPr>
        <p:spPr>
          <a:xfrm>
            <a:off x="-125" y="0"/>
            <a:ext cx="4316900" cy="5860653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0" name="Google Shape;20;p3"/>
          <p:cNvSpPr txBox="1"/>
          <p:nvPr>
            <p:ph type="title"/>
          </p:nvPr>
        </p:nvSpPr>
        <p:spPr>
          <a:xfrm>
            <a:off x="311725" y="667900"/>
            <a:ext cx="3706500" cy="3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4644675" y="667900"/>
            <a:ext cx="4166400" cy="54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0" y="0"/>
            <a:ext cx="9144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5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311700" y="2007600"/>
            <a:ext cx="3999900" cy="4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4832400" y="2007600"/>
            <a:ext cx="3999900" cy="4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6"/>
          <p:cNvSpPr txBox="1"/>
          <p:nvPr>
            <p:ph type="title"/>
          </p:nvPr>
        </p:nvSpPr>
        <p:spPr>
          <a:xfrm>
            <a:off x="311300" y="667900"/>
            <a:ext cx="3704400" cy="27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304800" y="3502300"/>
            <a:ext cx="3704400" cy="12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4879025" y="667900"/>
            <a:ext cx="3954000" cy="54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researchgate.net/figure/General-architecture-of-embedded-core-based-system-on-chip-SoC_fig1_257943815" TargetMode="External"/><Relationship Id="rId4" Type="http://schemas.openxmlformats.org/officeDocument/2006/relationships/hyperlink" Target="https://www.eetimes.com/document.asp?doc_id=1272118" TargetMode="External"/><Relationship Id="rId10" Type="http://schemas.openxmlformats.org/officeDocument/2006/relationships/hyperlink" Target="https://electronics.stackexchange.com/questions/144986/schematic-for-run-of-the-mill-sram" TargetMode="External"/><Relationship Id="rId9" Type="http://schemas.openxmlformats.org/officeDocument/2006/relationships/hyperlink" Target="https://www.quora.com/What-is-the-difference-between-SRAM-and-DRAM" TargetMode="External"/><Relationship Id="rId5" Type="http://schemas.openxmlformats.org/officeDocument/2006/relationships/hyperlink" Target="https://www.geeksforgeeks.org/difference-between-volatile-memory-and-non-volatile-memory/" TargetMode="External"/><Relationship Id="rId6" Type="http://schemas.openxmlformats.org/officeDocument/2006/relationships/hyperlink" Target="https://simple.wikipedia.org/wiki/Computer_memory" TargetMode="External"/><Relationship Id="rId7" Type="http://schemas.openxmlformats.org/officeDocument/2006/relationships/hyperlink" Target="https://en.wikipedia.org/wiki/Apple_A11" TargetMode="External"/><Relationship Id="rId8" Type="http://schemas.openxmlformats.org/officeDocument/2006/relationships/hyperlink" Target="https://medium.com/@barbaradecares/the-memory-hierarchy-f9c3016d7cba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ctrTitle"/>
          </p:nvPr>
        </p:nvSpPr>
        <p:spPr>
          <a:xfrm>
            <a:off x="311700" y="116867"/>
            <a:ext cx="8520600" cy="1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SCRO GBM # 6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Lecture 4: Memory &amp; SOC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pic>
        <p:nvPicPr>
          <p:cNvPr id="44" name="Google Shape;4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699" y="5478974"/>
            <a:ext cx="3616146" cy="9843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/>
          <p:nvPr/>
        </p:nvSpPr>
        <p:spPr>
          <a:xfrm>
            <a:off x="1426925" y="5176300"/>
            <a:ext cx="2632200" cy="2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Special thanks to our sponsor:</a:t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" name="Google Shape;46;p7"/>
          <p:cNvSpPr txBox="1"/>
          <p:nvPr>
            <p:ph type="ctrTitle"/>
          </p:nvPr>
        </p:nvSpPr>
        <p:spPr>
          <a:xfrm>
            <a:off x="-1063950" y="2277358"/>
            <a:ext cx="8520600" cy="1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-US">
                <a:solidFill>
                  <a:srgbClr val="5CDFFF"/>
                </a:solidFill>
              </a:rPr>
              <a:t>                        </a:t>
            </a:r>
            <a:endParaRPr>
              <a:solidFill>
                <a:srgbClr val="006E63"/>
              </a:solidFill>
            </a:endParaRPr>
          </a:p>
        </p:txBody>
      </p:sp>
      <p:sp>
        <p:nvSpPr>
          <p:cNvPr id="47" name="Google Shape;47;p7"/>
          <p:cNvSpPr txBox="1"/>
          <p:nvPr/>
        </p:nvSpPr>
        <p:spPr>
          <a:xfrm>
            <a:off x="311700" y="13250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6E63"/>
                </a:solidFill>
                <a:latin typeface="Roboto"/>
                <a:ea typeface="Roboto"/>
                <a:cs typeface="Roboto"/>
                <a:sym typeface="Roboto"/>
              </a:rPr>
              <a:t>By Sharanya Srinivasan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/>
          <p:nvPr>
            <p:ph type="title"/>
          </p:nvPr>
        </p:nvSpPr>
        <p:spPr>
          <a:xfrm>
            <a:off x="235525" y="667900"/>
            <a:ext cx="42789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SRAM Schematic:</a:t>
            </a:r>
            <a:endParaRPr/>
          </a:p>
        </p:txBody>
      </p:sp>
      <p:sp>
        <p:nvSpPr>
          <p:cNvPr id="129" name="Google Shape;129;p16"/>
          <p:cNvSpPr txBox="1"/>
          <p:nvPr>
            <p:ph idx="1" type="body"/>
          </p:nvPr>
        </p:nvSpPr>
        <p:spPr>
          <a:xfrm>
            <a:off x="160256" y="2007600"/>
            <a:ext cx="4411744" cy="43460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pic>
        <p:nvPicPr>
          <p:cNvPr id="130" name="Google Shape;13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341" y="2051784"/>
            <a:ext cx="4269573" cy="2453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1900" y="2051772"/>
            <a:ext cx="4132099" cy="302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 txBox="1"/>
          <p:nvPr>
            <p:ph type="title"/>
          </p:nvPr>
        </p:nvSpPr>
        <p:spPr>
          <a:xfrm>
            <a:off x="4741838" y="682325"/>
            <a:ext cx="42789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DRAM</a:t>
            </a:r>
            <a:r>
              <a:rPr lang="en-US"/>
              <a:t> Schematic:</a:t>
            </a:r>
            <a:endParaRPr/>
          </a:p>
        </p:txBody>
      </p:sp>
      <p:sp>
        <p:nvSpPr>
          <p:cNvPr id="133" name="Google Shape;133;p16"/>
          <p:cNvSpPr txBox="1"/>
          <p:nvPr/>
        </p:nvSpPr>
        <p:spPr>
          <a:xfrm>
            <a:off x="99525" y="5658200"/>
            <a:ext cx="87327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 word line is connected to the gate of the transistor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 bit line is connected to the drain of the transistor</a:t>
            </a:r>
            <a:endParaRPr sz="2400"/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6"/>
          <p:cNvSpPr/>
          <p:nvPr/>
        </p:nvSpPr>
        <p:spPr>
          <a:xfrm>
            <a:off x="1919454" y="3351303"/>
            <a:ext cx="1558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NOT</a:t>
            </a:r>
            <a:endParaRPr/>
          </a:p>
        </p:txBody>
      </p:sp>
      <p:pic>
        <p:nvPicPr>
          <p:cNvPr id="135" name="Google Shape;13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6437" y="4266600"/>
            <a:ext cx="674625" cy="1264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16"/>
          <p:cNvCxnSpPr>
            <a:endCxn id="137" idx="1"/>
          </p:cNvCxnSpPr>
          <p:nvPr/>
        </p:nvCxnSpPr>
        <p:spPr>
          <a:xfrm flipH="1" rot="10800000">
            <a:off x="1406397" y="3284835"/>
            <a:ext cx="991500" cy="9861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8" name="Google Shape;138;p16"/>
          <p:cNvCxnSpPr>
            <a:stCxn id="137" idx="5"/>
          </p:cNvCxnSpPr>
          <p:nvPr/>
        </p:nvCxnSpPr>
        <p:spPr>
          <a:xfrm flipH="1">
            <a:off x="2152903" y="3872865"/>
            <a:ext cx="846600" cy="4155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7" name="Google Shape;137;p16"/>
          <p:cNvSpPr/>
          <p:nvPr/>
        </p:nvSpPr>
        <p:spPr>
          <a:xfrm>
            <a:off x="2273300" y="3163050"/>
            <a:ext cx="850800" cy="8316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6"/>
          <p:cNvSpPr/>
          <p:nvPr/>
        </p:nvSpPr>
        <p:spPr>
          <a:xfrm>
            <a:off x="1371850" y="4266675"/>
            <a:ext cx="763800" cy="1264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/>
          <p:nvPr>
            <p:ph type="title"/>
          </p:nvPr>
        </p:nvSpPr>
        <p:spPr>
          <a:xfrm>
            <a:off x="311725" y="667900"/>
            <a:ext cx="3706500" cy="3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Unit cell of memory</a:t>
            </a:r>
            <a:endParaRPr/>
          </a:p>
        </p:txBody>
      </p:sp>
      <p:sp>
        <p:nvSpPr>
          <p:cNvPr id="145" name="Google Shape;145;p17"/>
          <p:cNvSpPr txBox="1"/>
          <p:nvPr>
            <p:ph idx="1" type="body"/>
          </p:nvPr>
        </p:nvSpPr>
        <p:spPr>
          <a:xfrm>
            <a:off x="4644675" y="667900"/>
            <a:ext cx="4166400" cy="54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800"/>
              <a:t>Each unit cell of the logic gate stores for 1 bit (except for flash      memory: 1-4 bits per unit cell).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8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800"/>
              <a:t>A Unit cell of SRAM consists of 6 transistors. In a die, you can have many unit cells            billions transistors.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8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800"/>
              <a:t>The unit cells are connected in a matrix with word lines and bit lines to drive select the correct cell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800"/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8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800"/>
              <a:t>Every mobile phone has DRAM, SOC and Flash memory.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800"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800"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146" name="Google Shape;146;p17"/>
          <p:cNvSpPr/>
          <p:nvPr/>
        </p:nvSpPr>
        <p:spPr>
          <a:xfrm>
            <a:off x="6861582" y="2760734"/>
            <a:ext cx="443060" cy="15082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022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NAND Flash Memory Cells, Wordlines, Bitlines" id="147" name="Google Shape;147;p17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024" y="1418253"/>
            <a:ext cx="3661201" cy="3479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Nonvolatile:</a:t>
            </a:r>
            <a:br>
              <a:rPr lang="en-US"/>
            </a:br>
            <a:r>
              <a:rPr lang="en-US"/>
              <a:t>NAND Flash</a:t>
            </a:r>
            <a:endParaRPr/>
          </a:p>
        </p:txBody>
      </p:sp>
      <p:sp>
        <p:nvSpPr>
          <p:cNvPr id="154" name="Google Shape;154;p18"/>
          <p:cNvSpPr txBox="1"/>
          <p:nvPr/>
        </p:nvSpPr>
        <p:spPr>
          <a:xfrm>
            <a:off x="4572000" y="6550223"/>
            <a:ext cx="47134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[3]</a:t>
            </a:r>
            <a:endParaRPr/>
          </a:p>
        </p:txBody>
      </p:sp>
      <p:sp>
        <p:nvSpPr>
          <p:cNvPr id="155" name="Google Shape;155;p18"/>
          <p:cNvSpPr txBox="1"/>
          <p:nvPr/>
        </p:nvSpPr>
        <p:spPr>
          <a:xfrm>
            <a:off x="99526" y="1828800"/>
            <a:ext cx="8907625" cy="45908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 NAND flash memory is a type of non-volatile memory that is mainly found in computers, memory cards, mobile phones. NAND Flash cells contains floating gate. 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NAND gate with two inputs has 4 transistors. Flash memory is created using NAND or NOR gate.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ssd micron&quot;" id="156" name="Google Shape;15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1675" y="4244575"/>
            <a:ext cx="3456650" cy="230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100" y="4163200"/>
            <a:ext cx="5038951" cy="2121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Comparison of Logic Gates</a:t>
            </a:r>
            <a:endParaRPr/>
          </a:p>
        </p:txBody>
      </p:sp>
      <p:pic>
        <p:nvPicPr>
          <p:cNvPr descr="A screenshot of a cell phone&#10;&#10;Description automatically generated" id="163" name="Google Shape;16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3196" y="2935224"/>
            <a:ext cx="6368948" cy="361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9"/>
          <p:cNvSpPr txBox="1"/>
          <p:nvPr/>
        </p:nvSpPr>
        <p:spPr>
          <a:xfrm>
            <a:off x="4572000" y="6550223"/>
            <a:ext cx="47134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[3]</a:t>
            </a:r>
            <a:endParaRPr/>
          </a:p>
        </p:txBody>
      </p:sp>
      <p:sp>
        <p:nvSpPr>
          <p:cNvPr id="165" name="Google Shape;165;p19"/>
          <p:cNvSpPr txBox="1"/>
          <p:nvPr/>
        </p:nvSpPr>
        <p:spPr>
          <a:xfrm>
            <a:off x="265226" y="1731528"/>
            <a:ext cx="8713453" cy="54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4942"/>
                </a:solidFill>
                <a:latin typeface="Arial"/>
                <a:ea typeface="Arial"/>
                <a:cs typeface="Arial"/>
                <a:sym typeface="Arial"/>
              </a:rPr>
              <a:t>Area of a transistors is always represented as feature size. Feature size is nothing but gate length.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4942"/>
                </a:solidFill>
                <a:latin typeface="Arial"/>
                <a:ea typeface="Arial"/>
                <a:cs typeface="Arial"/>
                <a:sym typeface="Arial"/>
              </a:rPr>
              <a:t>As gate length(=channel length) decreases, electrons moves over a smaller distance from source to drain, as a result, the device works faster.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9"/>
          <p:cNvSpPr/>
          <p:nvPr/>
        </p:nvSpPr>
        <p:spPr>
          <a:xfrm>
            <a:off x="6880798" y="1987263"/>
            <a:ext cx="2187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</a:rPr>
              <a:t>F = Feature size</a:t>
            </a: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Comparison between SRAM,DRAM and NAND </a:t>
            </a:r>
            <a:endParaRPr/>
          </a:p>
        </p:txBody>
      </p:sp>
      <p:graphicFrame>
        <p:nvGraphicFramePr>
          <p:cNvPr id="172" name="Google Shape;172;p20"/>
          <p:cNvGraphicFramePr/>
          <p:nvPr/>
        </p:nvGraphicFramePr>
        <p:xfrm>
          <a:off x="122549" y="180994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{979EFF99-F826-40BC-B274-BFB65E085759}</a:tableStyleId>
              </a:tblPr>
              <a:tblGrid>
                <a:gridCol w="2287325"/>
                <a:gridCol w="2287325"/>
                <a:gridCol w="2027500"/>
                <a:gridCol w="2287325"/>
              </a:tblGrid>
              <a:tr h="572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004942"/>
                          </a:solidFill>
                        </a:rPr>
                        <a:t>Attributes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4942"/>
                          </a:solidFill>
                        </a:rPr>
                        <a:t>SRAM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4942"/>
                          </a:solidFill>
                        </a:rPr>
                        <a:t>DRAM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4942"/>
                          </a:solidFill>
                        </a:rPr>
                        <a:t>NAND Flash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62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1. Volatile/Non-volatile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Volatile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Volatile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Non-volatile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21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2. Speed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Fastest (0.1ns)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Fast (10ns)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Slow (100,000 ns)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1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3. Cost per bit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High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Low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Lowest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96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4. Applications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Cache memory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Main memory (RAM)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SSD, Flash Drive, SD Card.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97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5. No of devices per unit cell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6 transistors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 transistor, 1 capacitor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 tr</a:t>
                      </a:r>
                      <a:r>
                        <a:rPr lang="en-US" sz="1400" u="none" cap="none" strike="noStrike"/>
                        <a:t>ansistor per three </a:t>
                      </a:r>
                      <a:r>
                        <a:rPr lang="en-US"/>
                        <a:t>bits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51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6. Area of the die/chip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~ (60 to 80) f</a:t>
                      </a:r>
                      <a:r>
                        <a:rPr baseline="30000" lang="en-US" sz="14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 ~ 6 f</a:t>
                      </a:r>
                      <a:r>
                        <a:rPr baseline="30000" lang="en-US" sz="14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</a:rPr>
                        <a:t>~ 2 f</a:t>
                      </a:r>
                      <a:r>
                        <a:rPr baseline="30000" lang="en-US" sz="14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Example Problem</a:t>
            </a:r>
            <a:endParaRPr/>
          </a:p>
        </p:txBody>
      </p:sp>
      <p:sp>
        <p:nvSpPr>
          <p:cNvPr id="178" name="Google Shape;178;p21"/>
          <p:cNvSpPr/>
          <p:nvPr/>
        </p:nvSpPr>
        <p:spPr>
          <a:xfrm>
            <a:off x="98975" y="1607075"/>
            <a:ext cx="8946000" cy="53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iPhone X (Apple A11 Bionic chip) has 256 GB Flash (not on SOC), 3 GB DRAM (not on SOC), and the SOC has 4.3 billion transistors. [6]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many transistors should we fabricate if we want a phone of this specifications??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/>
              <a:t>Flash memory: 3 bits per transistor.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800"/>
              <a:t>Dram has: 1 bit per transistor.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Byte= 8 bits     1GB = 10</a:t>
            </a:r>
            <a:r>
              <a:rPr b="0" baseline="3000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Bytes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Soln: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Flash Memory: 256 (GB) × 10</a:t>
            </a:r>
            <a:r>
              <a:rPr b="0" baseline="3000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× 8 = 2048 (Billion bits)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B8916E"/>
                </a:solidFill>
                <a:latin typeface="Arial"/>
                <a:ea typeface="Arial"/>
                <a:cs typeface="Arial"/>
                <a:sym typeface="Arial"/>
              </a:rPr>
              <a:t>	2048 (Billion bits) / 3 (bits/transistor) = 682.7 (Billion transistors)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B8916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DRAM: 3 (GB) × 109 × 8 = 24 (Billion bits)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B8916E"/>
                </a:solidFill>
                <a:latin typeface="Arial"/>
                <a:ea typeface="Arial"/>
                <a:cs typeface="Arial"/>
                <a:sym typeface="Arial"/>
              </a:rPr>
              <a:t>	24 (Billion bits) / 1(bits/transistor) = 24 (Billion transistors)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B8916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SOC: </a:t>
            </a:r>
            <a:r>
              <a:rPr b="0" i="0" lang="en-US" sz="1800" u="none" cap="none" strike="noStrike">
                <a:solidFill>
                  <a:srgbClr val="B8916E"/>
                </a:solidFill>
                <a:latin typeface="Arial"/>
                <a:ea typeface="Arial"/>
                <a:cs typeface="Arial"/>
                <a:sym typeface="Arial"/>
              </a:rPr>
              <a:t>4.3 (Billion transistors)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B8916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B8916E"/>
                </a:solidFill>
                <a:latin typeface="Arial"/>
                <a:ea typeface="Arial"/>
                <a:cs typeface="Arial"/>
                <a:sym typeface="Arial"/>
              </a:rPr>
              <a:t>TOTAL: 711(Billion transistors)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B8916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184" name="Google Shape;184;p22"/>
          <p:cNvSpPr txBox="1"/>
          <p:nvPr/>
        </p:nvSpPr>
        <p:spPr>
          <a:xfrm>
            <a:off x="74645" y="1797697"/>
            <a:ext cx="8932506" cy="4867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181C26"/>
                </a:solidFill>
                <a:latin typeface="Arial"/>
                <a:ea typeface="Arial"/>
                <a:cs typeface="Arial"/>
                <a:sym typeface="Arial"/>
              </a:rPr>
              <a:t>[1]  https://www.trustedreviews.com/news/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181C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181C26"/>
                </a:solidFill>
                <a:latin typeface="Arial"/>
                <a:ea typeface="Arial"/>
                <a:cs typeface="Arial"/>
                <a:sym typeface="Arial"/>
              </a:rPr>
              <a:t>[2] </a:t>
            </a:r>
            <a:r>
              <a:rPr b="0" i="0" lang="en-US" sz="1400" u="sng" cap="none" strike="noStrike">
                <a:solidFill>
                  <a:srgbClr val="181C26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https://www.researchgate.net/figure/General-architecture-of-embedded-core-based-system-on-chip SoC_fig1_257943815</a:t>
            </a:r>
            <a:endParaRPr b="0" i="0" sz="1400" u="none" cap="none" strike="noStrike">
              <a:solidFill>
                <a:srgbClr val="181C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181C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181C26"/>
                </a:solidFill>
                <a:latin typeface="Arial"/>
                <a:ea typeface="Arial"/>
                <a:cs typeface="Arial"/>
                <a:sym typeface="Arial"/>
              </a:rPr>
              <a:t>[3] </a:t>
            </a:r>
            <a:r>
              <a:rPr b="0" i="0" lang="en-US" sz="1400" u="sng" cap="none" strike="noStrike">
                <a:solidFill>
                  <a:srgbClr val="181C26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https://www.eetimes.com/document.asp?doc_id=1272118</a:t>
            </a:r>
            <a:endParaRPr b="0" i="0" sz="1400" u="none" cap="none" strike="noStrike">
              <a:solidFill>
                <a:srgbClr val="181C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181C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181C26"/>
                </a:solidFill>
                <a:latin typeface="Arial"/>
                <a:ea typeface="Arial"/>
                <a:cs typeface="Arial"/>
                <a:sym typeface="Arial"/>
              </a:rPr>
              <a:t>[4] </a:t>
            </a:r>
            <a:r>
              <a:rPr b="0" i="0" lang="en-US" sz="1400" u="sng" cap="none" strike="noStrike">
                <a:solidFill>
                  <a:srgbClr val="181C26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https://www.geeksforgeeks.org/difference-between-volatile-memory-and-non-volatile-memory/</a:t>
            </a:r>
            <a:endParaRPr b="0" i="0" sz="1400" u="none" cap="none" strike="noStrike">
              <a:solidFill>
                <a:srgbClr val="181C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181C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181C26"/>
                </a:solidFill>
                <a:latin typeface="Arial"/>
                <a:ea typeface="Arial"/>
                <a:cs typeface="Arial"/>
                <a:sym typeface="Arial"/>
              </a:rPr>
              <a:t>[5]</a:t>
            </a:r>
            <a:r>
              <a:rPr b="0" i="0" lang="en-US" sz="1400" u="sng" cap="none" strike="noStrike">
                <a:solidFill>
                  <a:srgbClr val="181C26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 https://simple.wikipedia.org/wiki/Computer_memory</a:t>
            </a:r>
            <a:endParaRPr b="0" i="0" sz="1400" u="none" cap="none" strike="noStrike">
              <a:solidFill>
                <a:srgbClr val="181C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181C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181C26"/>
                </a:solidFill>
                <a:latin typeface="Arial"/>
                <a:ea typeface="Arial"/>
                <a:cs typeface="Arial"/>
                <a:sym typeface="Arial"/>
              </a:rPr>
              <a:t>[6] </a:t>
            </a:r>
            <a:r>
              <a:rPr b="0" i="0" lang="en-US" sz="1400" u="sng" cap="none" strike="noStrike">
                <a:solidFill>
                  <a:srgbClr val="181C26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https://en.wikipedia.org/wiki/Apple_A11</a:t>
            </a:r>
            <a:endParaRPr b="0" i="0" sz="1400" u="none" cap="none" strike="noStrike">
              <a:solidFill>
                <a:srgbClr val="181C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181C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181C26"/>
                </a:solidFill>
                <a:latin typeface="Arial"/>
                <a:ea typeface="Arial"/>
                <a:cs typeface="Arial"/>
                <a:sym typeface="Arial"/>
              </a:rPr>
              <a:t>[7] </a:t>
            </a:r>
            <a:r>
              <a:rPr b="0" i="0" lang="en-US" sz="1400" u="sng" cap="none" strike="noStrike">
                <a:solidFill>
                  <a:srgbClr val="181C26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https://medium.com/@barbaradecares/the-memory-hierarchy-f9c3016d7cba</a:t>
            </a:r>
            <a:endParaRPr b="0" i="0" sz="1400" u="none" cap="none" strike="noStrike">
              <a:solidFill>
                <a:srgbClr val="181C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181C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181C26"/>
                </a:solidFill>
                <a:latin typeface="Arial"/>
                <a:ea typeface="Arial"/>
                <a:cs typeface="Arial"/>
                <a:sym typeface="Arial"/>
              </a:rPr>
              <a:t>[8] http://gcloudspace.blogspot.com/2013/11/difference-between-sram-and-dram.html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181C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181C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181C26"/>
                </a:solidFill>
                <a:latin typeface="Arial"/>
                <a:ea typeface="Arial"/>
                <a:cs typeface="Arial"/>
                <a:sym typeface="Arial"/>
              </a:rPr>
              <a:t>[9]  </a:t>
            </a:r>
            <a:r>
              <a:rPr b="0" i="0" lang="en-US" sz="1400" u="sng" cap="none" strike="noStrike">
                <a:solidFill>
                  <a:srgbClr val="181C26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https://www.quora.com/What-is-the-difference-between-SRAM-and-DRAM</a:t>
            </a:r>
            <a:endParaRPr b="0" i="0" sz="1400" u="none" cap="none" strike="noStrike">
              <a:solidFill>
                <a:srgbClr val="181C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81C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181C26"/>
                </a:solidFill>
                <a:latin typeface="Arial"/>
                <a:ea typeface="Arial"/>
                <a:cs typeface="Arial"/>
                <a:sym typeface="Arial"/>
              </a:rPr>
              <a:t>[10] https://www.researchgate.net/figure/Schematic-diagram-of-a-standard-6T-SRAM-bitcell_fig1_261288338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81C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181C26"/>
                </a:solidFill>
                <a:latin typeface="Arial"/>
                <a:ea typeface="Arial"/>
                <a:cs typeface="Arial"/>
                <a:sym typeface="Arial"/>
              </a:rPr>
              <a:t>[11] </a:t>
            </a:r>
            <a:r>
              <a:rPr b="0" i="0" lang="en-US" sz="1400" u="sng" cap="none" strike="noStrike">
                <a:solidFill>
                  <a:srgbClr val="181C26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https://electronics.stackexchange.com/questions/144986/schematic-for-run-of-the-mill-sram</a:t>
            </a:r>
            <a:endParaRPr b="0" i="0" sz="1400" u="none" cap="none" strike="noStrike">
              <a:solidFill>
                <a:srgbClr val="181C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181C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/>
          <p:nvPr/>
        </p:nvSpPr>
        <p:spPr>
          <a:xfrm>
            <a:off x="1998482" y="3097375"/>
            <a:ext cx="538741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 you for coming ☺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Any Questions??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an SOC and why is it important?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3" name="Google Shape;53;p8"/>
          <p:cNvSpPr txBox="1"/>
          <p:nvPr>
            <p:ph idx="4294967295" type="body"/>
          </p:nvPr>
        </p:nvSpPr>
        <p:spPr>
          <a:xfrm>
            <a:off x="311725" y="1729879"/>
            <a:ext cx="8751410" cy="51281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SOC stands for System-On-Chip. It is an Integrated circuit that connects all the components in an electronic.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Memory stores and retrieves data when needed by the SOC.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SOC logic and memory uses transistors.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None/>
            </a:pPr>
            <a:r>
              <a:t/>
            </a:r>
            <a:endParaRPr/>
          </a:p>
        </p:txBody>
      </p:sp>
      <p:pic>
        <p:nvPicPr>
          <p:cNvPr descr="A circuit board&#10;&#10;Description automatically generated" id="54" name="Google Shape;5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6575" y="4151705"/>
            <a:ext cx="3858493" cy="19758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55" name="Google Shape;5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59625" y="3690257"/>
            <a:ext cx="3075993" cy="244541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 txBox="1"/>
          <p:nvPr/>
        </p:nvSpPr>
        <p:spPr>
          <a:xfrm>
            <a:off x="1169436" y="6276391"/>
            <a:ext cx="12192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INTEL SOC</a:t>
            </a:r>
            <a:endParaRPr/>
          </a:p>
        </p:txBody>
      </p:sp>
      <p:sp>
        <p:nvSpPr>
          <p:cNvPr id="57" name="Google Shape;57;p8"/>
          <p:cNvSpPr txBox="1"/>
          <p:nvPr/>
        </p:nvSpPr>
        <p:spPr>
          <a:xfrm>
            <a:off x="5834743" y="6276392"/>
            <a:ext cx="32283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 contains CPU and Memory </a:t>
            </a: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(red)</a:t>
            </a:r>
            <a:endParaRPr/>
          </a:p>
        </p:txBody>
      </p:sp>
      <p:sp>
        <p:nvSpPr>
          <p:cNvPr id="58" name="Google Shape;58;p8"/>
          <p:cNvSpPr/>
          <p:nvPr/>
        </p:nvSpPr>
        <p:spPr>
          <a:xfrm>
            <a:off x="5928049" y="5299788"/>
            <a:ext cx="622041" cy="727788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8"/>
          <p:cNvSpPr/>
          <p:nvPr/>
        </p:nvSpPr>
        <p:spPr>
          <a:xfrm>
            <a:off x="6618514" y="5771777"/>
            <a:ext cx="1747935" cy="255799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311725" y="667900"/>
            <a:ext cx="3706500" cy="3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>
                <a:solidFill>
                  <a:schemeClr val="lt1"/>
                </a:solidFill>
              </a:rPr>
              <a:t>Do you all recall logic gates???</a:t>
            </a:r>
            <a:br>
              <a:rPr lang="en-US">
                <a:solidFill>
                  <a:schemeClr val="lt1"/>
                </a:solidFill>
              </a:rPr>
            </a:br>
            <a:r>
              <a:rPr lang="en-US">
                <a:solidFill>
                  <a:schemeClr val="lt1"/>
                </a:solidFill>
              </a:rPr>
              <a:t>AND,OR, NOR, NAND, NOT truth tables??</a:t>
            </a:r>
            <a:br>
              <a:rPr lang="en-US">
                <a:solidFill>
                  <a:schemeClr val="lt1"/>
                </a:solidFill>
              </a:rPr>
            </a:br>
            <a:endParaRPr>
              <a:solidFill>
                <a:schemeClr val="lt1"/>
              </a:solidFill>
            </a:endParaRPr>
          </a:p>
        </p:txBody>
      </p:sp>
      <p:sp>
        <p:nvSpPr>
          <p:cNvPr id="65" name="Google Shape;65;p9"/>
          <p:cNvSpPr/>
          <p:nvPr/>
        </p:nvSpPr>
        <p:spPr>
          <a:xfrm>
            <a:off x="4864231" y="197964"/>
            <a:ext cx="3789575" cy="1074656"/>
          </a:xfrm>
          <a:prstGeom prst="flowChartProcess">
            <a:avLst/>
          </a:prstGeom>
          <a:solidFill>
            <a:schemeClr val="lt1"/>
          </a:solidFill>
          <a:ln cap="flat" cmpd="sng" w="25400">
            <a:solidFill>
              <a:srgbClr val="181C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313539"/>
                </a:solidFill>
                <a:latin typeface="Arial"/>
                <a:ea typeface="Arial"/>
                <a:cs typeface="Arial"/>
                <a:sym typeface="Arial"/>
              </a:rPr>
              <a:t>SOC logic and memory concepts can be laid out in terms of </a:t>
            </a:r>
            <a:r>
              <a:rPr b="1" i="0" lang="en-US" sz="1400" u="none" cap="none" strike="noStrike">
                <a:solidFill>
                  <a:srgbClr val="313539"/>
                </a:solidFill>
                <a:latin typeface="Arial"/>
                <a:ea typeface="Arial"/>
                <a:cs typeface="Arial"/>
                <a:sym typeface="Arial"/>
              </a:rPr>
              <a:t>circuit</a:t>
            </a:r>
            <a:r>
              <a:rPr b="0" i="0" lang="en-US" sz="1400" u="none" cap="none" strike="noStrike">
                <a:solidFill>
                  <a:srgbClr val="313539"/>
                </a:solidFill>
                <a:latin typeface="Arial"/>
                <a:ea typeface="Arial"/>
                <a:cs typeface="Arial"/>
                <a:sym typeface="Arial"/>
              </a:rPr>
              <a:t>. As in, you express a ‘mother board’ in the CPU in terms of circuits in order to layout transistors.</a:t>
            </a:r>
            <a:br>
              <a:rPr b="0" i="0" lang="en-US" sz="1400" u="none" cap="none" strike="noStrike">
                <a:solidFill>
                  <a:srgbClr val="313539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181C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9"/>
          <p:cNvSpPr/>
          <p:nvPr/>
        </p:nvSpPr>
        <p:spPr>
          <a:xfrm>
            <a:off x="4864231" y="1923068"/>
            <a:ext cx="3846136" cy="678730"/>
          </a:xfrm>
          <a:prstGeom prst="flowChartProcess">
            <a:avLst/>
          </a:prstGeom>
          <a:solidFill>
            <a:schemeClr val="lt1"/>
          </a:solidFill>
          <a:ln cap="flat" cmpd="sng" w="25400">
            <a:solidFill>
              <a:srgbClr val="181C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313539"/>
                </a:solidFill>
                <a:latin typeface="Arial"/>
                <a:ea typeface="Arial"/>
                <a:cs typeface="Arial"/>
                <a:sym typeface="Arial"/>
              </a:rPr>
              <a:t>Electrical circuits are expressed in terms of logic </a:t>
            </a:r>
            <a:r>
              <a:rPr b="1" i="0" lang="en-US" sz="1400" u="none" cap="none" strike="noStrike">
                <a:solidFill>
                  <a:srgbClr val="313539"/>
                </a:solidFill>
                <a:latin typeface="Arial"/>
                <a:ea typeface="Arial"/>
                <a:cs typeface="Arial"/>
                <a:sym typeface="Arial"/>
              </a:rPr>
              <a:t>gates</a:t>
            </a:r>
            <a:r>
              <a:rPr b="0" i="0" lang="en-US" sz="1400" u="none" cap="none" strike="noStrike">
                <a:solidFill>
                  <a:srgbClr val="313539"/>
                </a:solidFill>
                <a:latin typeface="Arial"/>
                <a:ea typeface="Arial"/>
                <a:cs typeface="Arial"/>
                <a:sym typeface="Arial"/>
              </a:rPr>
              <a:t> for the ease of communication.</a:t>
            </a:r>
            <a:br>
              <a:rPr b="0" i="0" lang="en-US" sz="1400" u="none" cap="none" strike="noStrike">
                <a:solidFill>
                  <a:srgbClr val="313539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9"/>
          <p:cNvSpPr/>
          <p:nvPr/>
        </p:nvSpPr>
        <p:spPr>
          <a:xfrm>
            <a:off x="6645896" y="1265550"/>
            <a:ext cx="207391" cy="605672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022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9"/>
          <p:cNvSpPr/>
          <p:nvPr/>
        </p:nvSpPr>
        <p:spPr>
          <a:xfrm>
            <a:off x="4864231" y="3676454"/>
            <a:ext cx="3968044" cy="579749"/>
          </a:xfrm>
          <a:prstGeom prst="flowChartProcess">
            <a:avLst/>
          </a:prstGeom>
          <a:solidFill>
            <a:schemeClr val="lt1"/>
          </a:solidFill>
          <a:ln cap="flat" cmpd="sng" w="25400">
            <a:solidFill>
              <a:srgbClr val="181C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313539"/>
                </a:solidFill>
                <a:latin typeface="Arial"/>
                <a:ea typeface="Arial"/>
                <a:cs typeface="Arial"/>
                <a:sym typeface="Arial"/>
              </a:rPr>
              <a:t>These logic gates are further expressed in terms of lumped </a:t>
            </a:r>
            <a:r>
              <a:rPr b="1" i="0" lang="en-US" sz="1400" u="none" cap="none" strike="noStrike">
                <a:solidFill>
                  <a:srgbClr val="313539"/>
                </a:solidFill>
                <a:latin typeface="Arial"/>
                <a:ea typeface="Arial"/>
                <a:cs typeface="Arial"/>
                <a:sym typeface="Arial"/>
              </a:rPr>
              <a:t>discrete circuits</a:t>
            </a:r>
            <a:r>
              <a:rPr b="0" i="0" lang="en-US" sz="1400" u="none" cap="none" strike="noStrike">
                <a:solidFill>
                  <a:srgbClr val="313539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br>
              <a:rPr b="0" i="0" lang="en-US" sz="1400" u="none" cap="none" strike="noStrike">
                <a:solidFill>
                  <a:srgbClr val="313539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9"/>
          <p:cNvSpPr/>
          <p:nvPr/>
        </p:nvSpPr>
        <p:spPr>
          <a:xfrm>
            <a:off x="4864231" y="5382705"/>
            <a:ext cx="3968044" cy="579749"/>
          </a:xfrm>
          <a:prstGeom prst="flowChartProcess">
            <a:avLst/>
          </a:prstGeom>
          <a:solidFill>
            <a:schemeClr val="lt1"/>
          </a:solidFill>
          <a:ln cap="flat" cmpd="sng" w="25400">
            <a:solidFill>
              <a:srgbClr val="181C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313539"/>
                </a:solidFill>
                <a:latin typeface="Arial"/>
                <a:ea typeface="Arial"/>
                <a:cs typeface="Arial"/>
                <a:sym typeface="Arial"/>
              </a:rPr>
              <a:t>These elements are </a:t>
            </a:r>
            <a:r>
              <a:rPr b="1" i="0" lang="en-US" sz="1400" u="none" cap="none" strike="noStrike">
                <a:solidFill>
                  <a:srgbClr val="313539"/>
                </a:solidFill>
                <a:latin typeface="Arial"/>
                <a:ea typeface="Arial"/>
                <a:cs typeface="Arial"/>
                <a:sym typeface="Arial"/>
              </a:rPr>
              <a:t>fabricated (transistors, capacitors, diodes etc.) </a:t>
            </a:r>
            <a:br>
              <a:rPr b="0" i="0" lang="en-US" sz="1400" u="none" cap="none" strike="noStrike">
                <a:solidFill>
                  <a:srgbClr val="313539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9"/>
          <p:cNvSpPr/>
          <p:nvPr/>
        </p:nvSpPr>
        <p:spPr>
          <a:xfrm>
            <a:off x="6645896" y="4256203"/>
            <a:ext cx="207391" cy="1074656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022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9"/>
          <p:cNvSpPr/>
          <p:nvPr/>
        </p:nvSpPr>
        <p:spPr>
          <a:xfrm>
            <a:off x="6641183" y="2601798"/>
            <a:ext cx="235670" cy="102281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022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Connecting the dots</a:t>
            </a:r>
            <a:endParaRPr/>
          </a:p>
        </p:txBody>
      </p:sp>
      <p:pic>
        <p:nvPicPr>
          <p:cNvPr descr="A screenshot of a cell phone&#10;&#10;Description automatically generated" id="77" name="Google Shape;7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402" y="1838076"/>
            <a:ext cx="8301925" cy="47121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0"/>
          <p:cNvSpPr txBox="1"/>
          <p:nvPr/>
        </p:nvSpPr>
        <p:spPr>
          <a:xfrm>
            <a:off x="4572000" y="6550223"/>
            <a:ext cx="471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[3]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How does a memory store data?</a:t>
            </a:r>
            <a:endParaRPr/>
          </a:p>
        </p:txBody>
      </p:sp>
      <p:sp>
        <p:nvSpPr>
          <p:cNvPr id="84" name="Google Shape;84;p11"/>
          <p:cNvSpPr txBox="1"/>
          <p:nvPr/>
        </p:nvSpPr>
        <p:spPr>
          <a:xfrm>
            <a:off x="99527" y="1828800"/>
            <a:ext cx="8732748" cy="45908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Computer data can be expressed in bits(binary digits).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Binary digits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either 0 or 1. 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electronic devices that makeup the memory component would convert the 0s and 1s to voltage (0V and 5V).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These memory components are electronic hardware that will  store the bits as voltages. 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/>
          <p:nvPr/>
        </p:nvSpPr>
        <p:spPr>
          <a:xfrm>
            <a:off x="99526" y="1828800"/>
            <a:ext cx="9108482" cy="45908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Every number in a computer can be represented in binary (0/1)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a simple example: The binary 1001 converts to decimal 9.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store this in memory, the 1’s get stored as Vcc (5V) and the 0’s as Gnd(0V)</a:t>
            </a:r>
            <a:endParaRPr/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2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How does a memory store data?</a:t>
            </a:r>
            <a:endParaRPr/>
          </a:p>
        </p:txBody>
      </p:sp>
      <p:graphicFrame>
        <p:nvGraphicFramePr>
          <p:cNvPr id="91" name="Google Shape;91;p12"/>
          <p:cNvGraphicFramePr/>
          <p:nvPr/>
        </p:nvGraphicFramePr>
        <p:xfrm>
          <a:off x="1558565" y="320982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{4CE5C15A-96D1-4D43-B53F-6308941E897F}</a:tableStyleId>
              </a:tblPr>
              <a:tblGrid>
                <a:gridCol w="2948800"/>
                <a:gridCol w="615600"/>
                <a:gridCol w="615600"/>
                <a:gridCol w="615600"/>
                <a:gridCol w="615600"/>
                <a:gridCol w="615600"/>
              </a:tblGrid>
              <a:tr h="322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Exponential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/>
                        <a:t>2</a:t>
                      </a:r>
                      <a:r>
                        <a:rPr b="1" baseline="30000" lang="en-US" sz="2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/>
                        <a:t>2</a:t>
                      </a:r>
                      <a:r>
                        <a:rPr b="1" baseline="30000" lang="en-US" sz="2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/>
                        <a:t>2</a:t>
                      </a:r>
                      <a:r>
                        <a:rPr b="1" baseline="30000" lang="en-US" sz="2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/>
                        <a:t>2</a:t>
                      </a:r>
                      <a:r>
                        <a:rPr b="1" baseline="30000" lang="en-US" sz="2400" u="none" cap="none" strike="noStrike"/>
                        <a:t>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1" baseline="30000" sz="2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2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Solved Exp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/>
                        <a:t>8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/>
                        <a:t>4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/>
                        <a:t>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2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Binary Number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2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2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Multiply Exp x Bin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 +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+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+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=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399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2 Main Memory Types</a:t>
            </a:r>
            <a:r>
              <a:rPr lang="en-US" sz="2000"/>
              <a:t>[4]  </a:t>
            </a:r>
            <a:br>
              <a:rPr lang="en-US"/>
            </a:br>
            <a:endParaRPr/>
          </a:p>
        </p:txBody>
      </p:sp>
      <p:graphicFrame>
        <p:nvGraphicFramePr>
          <p:cNvPr id="97" name="Google Shape;97;p13"/>
          <p:cNvGraphicFramePr/>
          <p:nvPr/>
        </p:nvGraphicFramePr>
        <p:xfrm>
          <a:off x="188536" y="181937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{979EFF99-F826-40BC-B274-BFB65E085759}</a:tableStyleId>
              </a:tblPr>
              <a:tblGrid>
                <a:gridCol w="4458100"/>
                <a:gridCol w="4384875"/>
              </a:tblGrid>
              <a:tr h="540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0000"/>
                          </a:solidFill>
                        </a:rPr>
                        <a:t>Volatile Memory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0000"/>
                          </a:solidFill>
                        </a:rPr>
                        <a:t>Non-volatile Memory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7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1. Stores information for immediate use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1. Stores the information for later use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28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2. Data is stored temporarily. (Lost when power is lost)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2. Data is stored permanently (Persists even when power is lost)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3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4. FAST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4. Slower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6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5. More Expensive per GB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Ex. 16GB RAM $50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5. Cheaper per GB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Ex. 500GB SSD $50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05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7. Stores data to be computed (Ties to performance)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6. System Storage (Stores your PPTs)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6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8. Examples: RAM (Random Access Memory), Cache, SRAM, DRAM.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8. Examples: ROM(Read Only Memory), SSD, SD card, pen drive etc.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98" name="Google Shape;9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5163" y="5097195"/>
            <a:ext cx="2146359" cy="610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536" y="5064493"/>
            <a:ext cx="2057031" cy="640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12766" y="5064493"/>
            <a:ext cx="2297263" cy="534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                          Memory Block Diagram</a:t>
            </a:r>
            <a:endParaRPr/>
          </a:p>
        </p:txBody>
      </p:sp>
      <p:pic>
        <p:nvPicPr>
          <p:cNvPr descr="A close up of text on a black background&#10;&#10;Description automatically generated" id="106" name="Google Shape;10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38" y="1844260"/>
            <a:ext cx="8520599" cy="481096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 txBox="1"/>
          <p:nvPr/>
        </p:nvSpPr>
        <p:spPr>
          <a:xfrm>
            <a:off x="4642701" y="6501666"/>
            <a:ext cx="76357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[7]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984504" y="3714928"/>
            <a:ext cx="155843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Volatile Memory</a:t>
            </a:r>
            <a:endParaRPr/>
          </a:p>
        </p:txBody>
      </p:sp>
      <p:sp>
        <p:nvSpPr>
          <p:cNvPr id="109" name="Google Shape;109;p14"/>
          <p:cNvSpPr/>
          <p:nvPr/>
        </p:nvSpPr>
        <p:spPr>
          <a:xfrm>
            <a:off x="7361912" y="4520232"/>
            <a:ext cx="194476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Non-volatile Memory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0" name="Google Shape;110;p14"/>
          <p:cNvCxnSpPr/>
          <p:nvPr/>
        </p:nvCxnSpPr>
        <p:spPr>
          <a:xfrm rot="10800000">
            <a:off x="612648" y="3032150"/>
            <a:ext cx="3204360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" name="Google Shape;111;p14"/>
          <p:cNvCxnSpPr/>
          <p:nvPr/>
        </p:nvCxnSpPr>
        <p:spPr>
          <a:xfrm rot="10800000">
            <a:off x="612648" y="4674121"/>
            <a:ext cx="2643527" cy="20726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2" name="Google Shape;112;p14"/>
          <p:cNvCxnSpPr/>
          <p:nvPr/>
        </p:nvCxnSpPr>
        <p:spPr>
          <a:xfrm>
            <a:off x="612648" y="3032150"/>
            <a:ext cx="0" cy="1662697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3" name="Google Shape;113;p14"/>
          <p:cNvCxnSpPr/>
          <p:nvPr/>
        </p:nvCxnSpPr>
        <p:spPr>
          <a:xfrm>
            <a:off x="612648" y="3863498"/>
            <a:ext cx="371856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4" name="Google Shape;114;p14"/>
          <p:cNvCxnSpPr/>
          <p:nvPr/>
        </p:nvCxnSpPr>
        <p:spPr>
          <a:xfrm flipH="1">
            <a:off x="6885432" y="4694847"/>
            <a:ext cx="476480" cy="477922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5" name="Google Shape;115;p14"/>
          <p:cNvSpPr/>
          <p:nvPr/>
        </p:nvSpPr>
        <p:spPr>
          <a:xfrm>
            <a:off x="2775447" y="3293936"/>
            <a:ext cx="71365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1B2"/>
                </a:solidFill>
                <a:latin typeface="Arial"/>
                <a:ea typeface="Arial"/>
                <a:cs typeface="Arial"/>
                <a:sym typeface="Arial"/>
              </a:rPr>
              <a:t>SRAM</a:t>
            </a:r>
            <a:endParaRPr/>
          </a:p>
        </p:txBody>
      </p:sp>
      <p:sp>
        <p:nvSpPr>
          <p:cNvPr id="116" name="Google Shape;116;p14"/>
          <p:cNvSpPr/>
          <p:nvPr/>
        </p:nvSpPr>
        <p:spPr>
          <a:xfrm>
            <a:off x="2062008" y="4150575"/>
            <a:ext cx="7232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648802"/>
                </a:solidFill>
                <a:latin typeface="Arial"/>
                <a:ea typeface="Arial"/>
                <a:cs typeface="Arial"/>
                <a:sym typeface="Arial"/>
              </a:rPr>
              <a:t>DRAM</a:t>
            </a:r>
            <a:endParaRPr/>
          </a:p>
        </p:txBody>
      </p:sp>
      <p:sp>
        <p:nvSpPr>
          <p:cNvPr id="117" name="Google Shape;117;p14"/>
          <p:cNvSpPr txBox="1"/>
          <p:nvPr/>
        </p:nvSpPr>
        <p:spPr>
          <a:xfrm>
            <a:off x="181682" y="1761285"/>
            <a:ext cx="84581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Within volatile and non volatile memory  there are sub memory types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"/>
          <p:cNvSpPr txBox="1"/>
          <p:nvPr>
            <p:ph type="title"/>
          </p:nvPr>
        </p:nvSpPr>
        <p:spPr>
          <a:xfrm>
            <a:off x="311700" y="451947"/>
            <a:ext cx="85206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Volatile Memory: </a:t>
            </a:r>
            <a:br>
              <a:rPr lang="en-US"/>
            </a:br>
            <a:r>
              <a:rPr lang="en-US"/>
              <a:t>Differences between SRAM and DRAM</a:t>
            </a:r>
            <a:r>
              <a:rPr lang="en-US" sz="2000"/>
              <a:t>[8,9]</a:t>
            </a:r>
            <a:r>
              <a:rPr lang="en-US"/>
              <a:t>:</a:t>
            </a:r>
            <a:br>
              <a:rPr lang="en-US"/>
            </a:br>
            <a:endParaRPr/>
          </a:p>
        </p:txBody>
      </p:sp>
      <p:graphicFrame>
        <p:nvGraphicFramePr>
          <p:cNvPr id="123" name="Google Shape;123;p15"/>
          <p:cNvGraphicFramePr/>
          <p:nvPr/>
        </p:nvGraphicFramePr>
        <p:xfrm>
          <a:off x="160256" y="181937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{979EFF99-F826-40BC-B274-BFB65E085759}</a:tableStyleId>
              </a:tblPr>
              <a:tblGrid>
                <a:gridCol w="4435300"/>
                <a:gridCol w="4435300"/>
              </a:tblGrid>
              <a:tr h="562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SRAM (Static Random Access Memory)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DRAM (Dynamic Random Access Memory)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3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1. 6 transistors </a:t>
                      </a:r>
                      <a:r>
                        <a:rPr lang="en-US"/>
                        <a:t>to store</a:t>
                      </a:r>
                      <a:r>
                        <a:rPr lang="en-US" sz="1400" u="none" cap="none" strike="noStrike"/>
                        <a:t> each bit.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1. 1 transistor and one capacitor </a:t>
                      </a:r>
                      <a:r>
                        <a:rPr lang="en-US"/>
                        <a:t>to store</a:t>
                      </a:r>
                      <a:r>
                        <a:rPr lang="en-US" sz="1400" u="none" cap="none" strike="noStrike"/>
                        <a:t> each bit.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75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2. Stores data only when power is supplied.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2. Stores data for only few milliseconds even when power is supplied.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17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3. Can access data faster.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3. Data access is slower.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15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4. Consumes more power.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4. Consumes less power.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98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5. Offers less memory per chip.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5. Offers more memory per chip.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15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6. Cost per bit is high.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6. Cost per bit is low.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75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7. Does not require to refresh memory cell.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7. Requires to refresh the memory cell after reading of capacitor.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05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8. SRAMs are mainly used for cache memory.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8. DRAMs are mainly used for main memory (RAM).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